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8"/>
  </p:notesMasterIdLst>
  <p:sldIdLst>
    <p:sldId id="277" r:id="rId2"/>
    <p:sldId id="1975" r:id="rId3"/>
    <p:sldId id="279" r:id="rId4"/>
    <p:sldId id="292" r:id="rId5"/>
    <p:sldId id="324" r:id="rId6"/>
    <p:sldId id="2011" r:id="rId7"/>
    <p:sldId id="300" r:id="rId8"/>
    <p:sldId id="302" r:id="rId9"/>
    <p:sldId id="309" r:id="rId10"/>
    <p:sldId id="2001" r:id="rId11"/>
    <p:sldId id="848" r:id="rId12"/>
    <p:sldId id="2000" r:id="rId13"/>
    <p:sldId id="259" r:id="rId14"/>
    <p:sldId id="2014" r:id="rId15"/>
    <p:sldId id="298" r:id="rId16"/>
    <p:sldId id="310" r:id="rId17"/>
    <p:sldId id="1996" r:id="rId18"/>
    <p:sldId id="1977" r:id="rId19"/>
    <p:sldId id="278" r:id="rId20"/>
    <p:sldId id="1994" r:id="rId21"/>
    <p:sldId id="2009" r:id="rId22"/>
    <p:sldId id="2002" r:id="rId23"/>
    <p:sldId id="2003" r:id="rId24"/>
    <p:sldId id="2015" r:id="rId25"/>
    <p:sldId id="2006" r:id="rId26"/>
    <p:sldId id="860" r:id="rId27"/>
  </p:sldIdLst>
  <p:sldSz cx="12192000" cy="6858000"/>
  <p:notesSz cx="7010400" cy="93964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ilary gans" initials="hg" lastIdx="1" clrIdx="0">
    <p:extLst>
      <p:ext uri="{19B8F6BF-5375-455C-9EA6-DF929625EA0E}">
        <p15:presenceInfo xmlns:p15="http://schemas.microsoft.com/office/powerpoint/2012/main" userId="503cfb720713a26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15" autoAdjust="0"/>
    <p:restoredTop sz="94660"/>
  </p:normalViewPr>
  <p:slideViewPr>
    <p:cSldViewPr snapToGrid="0">
      <p:cViewPr varScale="1">
        <p:scale>
          <a:sx n="80" d="100"/>
          <a:sy n="80" d="100"/>
        </p:scale>
        <p:origin x="38" y="16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128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6608B6-8AD3-4B81-AD06-00653BE2EFA1}" type="doc">
      <dgm:prSet loTypeId="urn:microsoft.com/office/officeart/2016/7/layout/BasicLinearProcessNumbered" loCatId="process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F80DAD54-46D6-49F2-A4E5-6456FEC2376F}">
      <dgm:prSet/>
      <dgm:spPr/>
      <dgm:t>
        <a:bodyPr/>
        <a:lstStyle/>
        <a:p>
          <a:pPr algn="ctr"/>
          <a:r>
            <a:rPr lang="en-US" b="1" u="sng" dirty="0"/>
            <a:t>Zero</a:t>
          </a:r>
          <a:r>
            <a:rPr lang="en-US" b="1" dirty="0"/>
            <a:t> </a:t>
          </a:r>
        </a:p>
        <a:p>
          <a:pPr algn="ctr"/>
          <a:r>
            <a:rPr lang="en-US" b="1" dirty="0"/>
            <a:t>Organics to Landfill</a:t>
          </a:r>
          <a:endParaRPr lang="en-US" dirty="0"/>
        </a:p>
      </dgm:t>
    </dgm:pt>
    <dgm:pt modelId="{05DC00AD-C60D-40D6-8B85-1ECC0ECD6A33}" type="parTrans" cxnId="{699FBACD-5B00-409B-BB6D-B2D75DBC757B}">
      <dgm:prSet/>
      <dgm:spPr/>
      <dgm:t>
        <a:bodyPr/>
        <a:lstStyle/>
        <a:p>
          <a:endParaRPr lang="en-US"/>
        </a:p>
      </dgm:t>
    </dgm:pt>
    <dgm:pt modelId="{579CC67F-601F-4A23-B8D8-32FF3D019937}" type="sibTrans" cxnId="{699FBACD-5B00-409B-BB6D-B2D75DBC757B}">
      <dgm:prSet phldrT="1" phldr="0"/>
      <dgm:spPr/>
      <dgm:t>
        <a:bodyPr/>
        <a:lstStyle/>
        <a:p>
          <a:r>
            <a:rPr lang="en-US" dirty="0"/>
            <a:t>1</a:t>
          </a:r>
        </a:p>
      </dgm:t>
    </dgm:pt>
    <dgm:pt modelId="{794EF7DD-243C-4060-9246-A571C445537B}">
      <dgm:prSet/>
      <dgm:spPr/>
      <dgm:t>
        <a:bodyPr/>
        <a:lstStyle/>
        <a:p>
          <a:pPr algn="ctr"/>
          <a:r>
            <a:rPr lang="en-US" b="1" u="sng" dirty="0"/>
            <a:t>Zero</a:t>
          </a:r>
          <a:r>
            <a:rPr lang="en-US" b="1" dirty="0"/>
            <a:t> Recyclables to Landfill</a:t>
          </a:r>
          <a:endParaRPr lang="en-US" dirty="0"/>
        </a:p>
      </dgm:t>
    </dgm:pt>
    <dgm:pt modelId="{452993D1-5487-4C8C-AD74-BEE5BE410996}" type="parTrans" cxnId="{1B347B96-ED02-4703-929C-1FFED24CFE65}">
      <dgm:prSet/>
      <dgm:spPr/>
      <dgm:t>
        <a:bodyPr/>
        <a:lstStyle/>
        <a:p>
          <a:endParaRPr lang="en-US"/>
        </a:p>
      </dgm:t>
    </dgm:pt>
    <dgm:pt modelId="{ED7A43D7-41D5-4977-9FE4-2737E30B4A29}" type="sibTrans" cxnId="{1B347B96-ED02-4703-929C-1FFED24CFE65}">
      <dgm:prSet phldrT="2" phldr="0"/>
      <dgm:spPr/>
      <dgm:t>
        <a:bodyPr/>
        <a:lstStyle/>
        <a:p>
          <a:r>
            <a:rPr lang="en-US" dirty="0"/>
            <a:t>2</a:t>
          </a:r>
        </a:p>
      </dgm:t>
    </dgm:pt>
    <dgm:pt modelId="{8B5943FD-543F-449A-968B-17DED595EB04}">
      <dgm:prSet/>
      <dgm:spPr/>
      <dgm:t>
        <a:bodyPr/>
        <a:lstStyle/>
        <a:p>
          <a:pPr algn="ctr"/>
          <a:r>
            <a:rPr lang="en-US" b="1" u="sng" dirty="0"/>
            <a:t>Zero</a:t>
          </a:r>
        </a:p>
        <a:p>
          <a:pPr algn="ctr"/>
          <a:r>
            <a:rPr lang="en-US" b="1" u="none" dirty="0"/>
            <a:t>Net</a:t>
          </a:r>
          <a:r>
            <a:rPr lang="en-US" b="1" dirty="0"/>
            <a:t> GHG in Operations</a:t>
          </a:r>
          <a:endParaRPr lang="en-US" dirty="0"/>
        </a:p>
      </dgm:t>
    </dgm:pt>
    <dgm:pt modelId="{D9FAA9A6-9F06-48AF-886A-D61A251C1D39}" type="parTrans" cxnId="{0EF435E8-E4DC-4B29-807C-611F4C510C1A}">
      <dgm:prSet/>
      <dgm:spPr/>
      <dgm:t>
        <a:bodyPr/>
        <a:lstStyle/>
        <a:p>
          <a:endParaRPr lang="en-US"/>
        </a:p>
      </dgm:t>
    </dgm:pt>
    <dgm:pt modelId="{F2825415-B4F9-4701-826C-2F241FFAD479}" type="sibTrans" cxnId="{0EF435E8-E4DC-4B29-807C-611F4C510C1A}">
      <dgm:prSet phldrT="3" phldr="0"/>
      <dgm:spPr/>
      <dgm:t>
        <a:bodyPr/>
        <a:lstStyle/>
        <a:p>
          <a:r>
            <a:rPr lang="en-US" dirty="0"/>
            <a:t>3</a:t>
          </a:r>
        </a:p>
      </dgm:t>
    </dgm:pt>
    <dgm:pt modelId="{155ED077-BBCA-4E3D-8522-B8F78FEA34C7}" type="pres">
      <dgm:prSet presAssocID="{D76608B6-8AD3-4B81-AD06-00653BE2EFA1}" presName="Name0" presStyleCnt="0">
        <dgm:presLayoutVars>
          <dgm:animLvl val="lvl"/>
          <dgm:resizeHandles val="exact"/>
        </dgm:presLayoutVars>
      </dgm:prSet>
      <dgm:spPr/>
    </dgm:pt>
    <dgm:pt modelId="{AB05E479-8021-4EA9-9022-091684D63B43}" type="pres">
      <dgm:prSet presAssocID="{F80DAD54-46D6-49F2-A4E5-6456FEC2376F}" presName="compositeNode" presStyleCnt="0">
        <dgm:presLayoutVars>
          <dgm:bulletEnabled val="1"/>
        </dgm:presLayoutVars>
      </dgm:prSet>
      <dgm:spPr/>
    </dgm:pt>
    <dgm:pt modelId="{06CB6A78-E8BB-4322-B291-938716B5E943}" type="pres">
      <dgm:prSet presAssocID="{F80DAD54-46D6-49F2-A4E5-6456FEC2376F}" presName="bgRect" presStyleLbl="bgAccFollowNode1" presStyleIdx="0" presStyleCnt="3" custLinFactNeighborX="-29850" custLinFactNeighborY="-16954"/>
      <dgm:spPr/>
    </dgm:pt>
    <dgm:pt modelId="{7B4EC3DB-6FAA-488A-B8A5-492DB86F230F}" type="pres">
      <dgm:prSet presAssocID="{579CC67F-601F-4A23-B8D8-32FF3D019937}" presName="sibTransNodeCircle" presStyleLbl="alignNode1" presStyleIdx="0" presStyleCnt="6">
        <dgm:presLayoutVars>
          <dgm:chMax val="0"/>
          <dgm:bulletEnabled/>
        </dgm:presLayoutVars>
      </dgm:prSet>
      <dgm:spPr/>
    </dgm:pt>
    <dgm:pt modelId="{707F8DED-776F-4F1D-9A9E-10FB870E4178}" type="pres">
      <dgm:prSet presAssocID="{F80DAD54-46D6-49F2-A4E5-6456FEC2376F}" presName="bottomLine" presStyleLbl="alignNode1" presStyleIdx="1" presStyleCnt="6">
        <dgm:presLayoutVars/>
      </dgm:prSet>
      <dgm:spPr/>
    </dgm:pt>
    <dgm:pt modelId="{62EB13AE-A83A-40BB-90A5-03D998C320E2}" type="pres">
      <dgm:prSet presAssocID="{F80DAD54-46D6-49F2-A4E5-6456FEC2376F}" presName="nodeText" presStyleLbl="bgAccFollowNode1" presStyleIdx="0" presStyleCnt="3">
        <dgm:presLayoutVars>
          <dgm:bulletEnabled val="1"/>
        </dgm:presLayoutVars>
      </dgm:prSet>
      <dgm:spPr/>
    </dgm:pt>
    <dgm:pt modelId="{4ADC201C-7D40-4E71-BE3A-FE3AC72316DB}" type="pres">
      <dgm:prSet presAssocID="{579CC67F-601F-4A23-B8D8-32FF3D019937}" presName="sibTrans" presStyleCnt="0"/>
      <dgm:spPr/>
    </dgm:pt>
    <dgm:pt modelId="{4969D842-DF60-40BF-8C36-0B25442EA3AD}" type="pres">
      <dgm:prSet presAssocID="{794EF7DD-243C-4060-9246-A571C445537B}" presName="compositeNode" presStyleCnt="0">
        <dgm:presLayoutVars>
          <dgm:bulletEnabled val="1"/>
        </dgm:presLayoutVars>
      </dgm:prSet>
      <dgm:spPr/>
    </dgm:pt>
    <dgm:pt modelId="{8B336B04-FC6E-48AE-A7EE-06758C90A678}" type="pres">
      <dgm:prSet presAssocID="{794EF7DD-243C-4060-9246-A571C445537B}" presName="bgRect" presStyleLbl="bgAccFollowNode1" presStyleIdx="1" presStyleCnt="3"/>
      <dgm:spPr/>
    </dgm:pt>
    <dgm:pt modelId="{2C0E9B3C-04EC-463F-865B-04C6D48176F0}" type="pres">
      <dgm:prSet presAssocID="{ED7A43D7-41D5-4977-9FE4-2737E30B4A29}" presName="sibTransNodeCircle" presStyleLbl="alignNode1" presStyleIdx="2" presStyleCnt="6">
        <dgm:presLayoutVars>
          <dgm:chMax val="0"/>
          <dgm:bulletEnabled/>
        </dgm:presLayoutVars>
      </dgm:prSet>
      <dgm:spPr/>
    </dgm:pt>
    <dgm:pt modelId="{E17824DF-8737-4D0C-805A-724844DFBDE1}" type="pres">
      <dgm:prSet presAssocID="{794EF7DD-243C-4060-9246-A571C445537B}" presName="bottomLine" presStyleLbl="alignNode1" presStyleIdx="3" presStyleCnt="6">
        <dgm:presLayoutVars/>
      </dgm:prSet>
      <dgm:spPr/>
    </dgm:pt>
    <dgm:pt modelId="{7DEFE093-B7C3-4E0B-A376-2BD51C8A0A3B}" type="pres">
      <dgm:prSet presAssocID="{794EF7DD-243C-4060-9246-A571C445537B}" presName="nodeText" presStyleLbl="bgAccFollowNode1" presStyleIdx="1" presStyleCnt="3">
        <dgm:presLayoutVars>
          <dgm:bulletEnabled val="1"/>
        </dgm:presLayoutVars>
      </dgm:prSet>
      <dgm:spPr/>
    </dgm:pt>
    <dgm:pt modelId="{039991A0-49C3-4A8F-9B27-BB2BA529E579}" type="pres">
      <dgm:prSet presAssocID="{ED7A43D7-41D5-4977-9FE4-2737E30B4A29}" presName="sibTrans" presStyleCnt="0"/>
      <dgm:spPr/>
    </dgm:pt>
    <dgm:pt modelId="{AB1B70FA-922C-4AC1-9C5F-E1E62BB6A11A}" type="pres">
      <dgm:prSet presAssocID="{8B5943FD-543F-449A-968B-17DED595EB04}" presName="compositeNode" presStyleCnt="0">
        <dgm:presLayoutVars>
          <dgm:bulletEnabled val="1"/>
        </dgm:presLayoutVars>
      </dgm:prSet>
      <dgm:spPr/>
    </dgm:pt>
    <dgm:pt modelId="{69E427EF-B4E9-49E4-842A-0CF3B9654256}" type="pres">
      <dgm:prSet presAssocID="{8B5943FD-543F-449A-968B-17DED595EB04}" presName="bgRect" presStyleLbl="bgAccFollowNode1" presStyleIdx="2" presStyleCnt="3" custLinFactNeighborX="25985" custLinFactNeighborY="3750"/>
      <dgm:spPr/>
    </dgm:pt>
    <dgm:pt modelId="{935E4408-D92F-497B-8270-4FE4671647E7}" type="pres">
      <dgm:prSet presAssocID="{F2825415-B4F9-4701-826C-2F241FFAD479}" presName="sibTransNodeCircle" presStyleLbl="alignNode1" presStyleIdx="4" presStyleCnt="6">
        <dgm:presLayoutVars>
          <dgm:chMax val="0"/>
          <dgm:bulletEnabled/>
        </dgm:presLayoutVars>
      </dgm:prSet>
      <dgm:spPr/>
    </dgm:pt>
    <dgm:pt modelId="{55D6DD95-B8B6-4CB9-9B45-973A2F23CC47}" type="pres">
      <dgm:prSet presAssocID="{8B5943FD-543F-449A-968B-17DED595EB04}" presName="bottomLine" presStyleLbl="alignNode1" presStyleIdx="5" presStyleCnt="6">
        <dgm:presLayoutVars/>
      </dgm:prSet>
      <dgm:spPr/>
    </dgm:pt>
    <dgm:pt modelId="{9C621404-A79C-42CF-94D1-45D647758093}" type="pres">
      <dgm:prSet presAssocID="{8B5943FD-543F-449A-968B-17DED595EB04}" presName="nodeText" presStyleLbl="bgAccFollowNode1" presStyleIdx="2" presStyleCnt="3">
        <dgm:presLayoutVars>
          <dgm:bulletEnabled val="1"/>
        </dgm:presLayoutVars>
      </dgm:prSet>
      <dgm:spPr/>
    </dgm:pt>
  </dgm:ptLst>
  <dgm:cxnLst>
    <dgm:cxn modelId="{66F58E15-DF4E-444C-A1F2-2C98C839E1F1}" type="presOf" srcId="{F80DAD54-46D6-49F2-A4E5-6456FEC2376F}" destId="{62EB13AE-A83A-40BB-90A5-03D998C320E2}" srcOrd="1" destOrd="0" presId="urn:microsoft.com/office/officeart/2016/7/layout/BasicLinearProcessNumbered"/>
    <dgm:cxn modelId="{7368C35E-EC17-4A1B-93C7-3A1F628E0D50}" type="presOf" srcId="{8B5943FD-543F-449A-968B-17DED595EB04}" destId="{69E427EF-B4E9-49E4-842A-0CF3B9654256}" srcOrd="0" destOrd="0" presId="urn:microsoft.com/office/officeart/2016/7/layout/BasicLinearProcessNumbered"/>
    <dgm:cxn modelId="{3BB09070-BF05-45BC-A1B2-2C79D1D4DD17}" type="presOf" srcId="{794EF7DD-243C-4060-9246-A571C445537B}" destId="{8B336B04-FC6E-48AE-A7EE-06758C90A678}" srcOrd="0" destOrd="0" presId="urn:microsoft.com/office/officeart/2016/7/layout/BasicLinearProcessNumbered"/>
    <dgm:cxn modelId="{1606F770-833F-4146-A4B2-8F27C25F701F}" type="presOf" srcId="{ED7A43D7-41D5-4977-9FE4-2737E30B4A29}" destId="{2C0E9B3C-04EC-463F-865B-04C6D48176F0}" srcOrd="0" destOrd="0" presId="urn:microsoft.com/office/officeart/2016/7/layout/BasicLinearProcessNumbered"/>
    <dgm:cxn modelId="{F8BAB85A-C8DA-4696-B122-2FD186B562AB}" type="presOf" srcId="{794EF7DD-243C-4060-9246-A571C445537B}" destId="{7DEFE093-B7C3-4E0B-A376-2BD51C8A0A3B}" srcOrd="1" destOrd="0" presId="urn:microsoft.com/office/officeart/2016/7/layout/BasicLinearProcessNumbered"/>
    <dgm:cxn modelId="{E4A5C35A-7C84-4130-8866-A9AE5A7D9E36}" type="presOf" srcId="{579CC67F-601F-4A23-B8D8-32FF3D019937}" destId="{7B4EC3DB-6FAA-488A-B8A5-492DB86F230F}" srcOrd="0" destOrd="0" presId="urn:microsoft.com/office/officeart/2016/7/layout/BasicLinearProcessNumbered"/>
    <dgm:cxn modelId="{1B347B96-ED02-4703-929C-1FFED24CFE65}" srcId="{D76608B6-8AD3-4B81-AD06-00653BE2EFA1}" destId="{794EF7DD-243C-4060-9246-A571C445537B}" srcOrd="1" destOrd="0" parTransId="{452993D1-5487-4C8C-AD74-BEE5BE410996}" sibTransId="{ED7A43D7-41D5-4977-9FE4-2737E30B4A29}"/>
    <dgm:cxn modelId="{E54917B2-2DC8-4BCC-87A1-E9EDDCE533DF}" type="presOf" srcId="{8B5943FD-543F-449A-968B-17DED595EB04}" destId="{9C621404-A79C-42CF-94D1-45D647758093}" srcOrd="1" destOrd="0" presId="urn:microsoft.com/office/officeart/2016/7/layout/BasicLinearProcessNumbered"/>
    <dgm:cxn modelId="{4BCE6CBD-56AC-4537-8D41-158FD376E794}" type="presOf" srcId="{F80DAD54-46D6-49F2-A4E5-6456FEC2376F}" destId="{06CB6A78-E8BB-4322-B291-938716B5E943}" srcOrd="0" destOrd="0" presId="urn:microsoft.com/office/officeart/2016/7/layout/BasicLinearProcessNumbered"/>
    <dgm:cxn modelId="{699FBACD-5B00-409B-BB6D-B2D75DBC757B}" srcId="{D76608B6-8AD3-4B81-AD06-00653BE2EFA1}" destId="{F80DAD54-46D6-49F2-A4E5-6456FEC2376F}" srcOrd="0" destOrd="0" parTransId="{05DC00AD-C60D-40D6-8B85-1ECC0ECD6A33}" sibTransId="{579CC67F-601F-4A23-B8D8-32FF3D019937}"/>
    <dgm:cxn modelId="{0EF435E8-E4DC-4B29-807C-611F4C510C1A}" srcId="{D76608B6-8AD3-4B81-AD06-00653BE2EFA1}" destId="{8B5943FD-543F-449A-968B-17DED595EB04}" srcOrd="2" destOrd="0" parTransId="{D9FAA9A6-9F06-48AF-886A-D61A251C1D39}" sibTransId="{F2825415-B4F9-4701-826C-2F241FFAD479}"/>
    <dgm:cxn modelId="{4395FAEA-0E5D-4DDC-B87E-937001BA508A}" type="presOf" srcId="{D76608B6-8AD3-4B81-AD06-00653BE2EFA1}" destId="{155ED077-BBCA-4E3D-8522-B8F78FEA34C7}" srcOrd="0" destOrd="0" presId="urn:microsoft.com/office/officeart/2016/7/layout/BasicLinearProcessNumbered"/>
    <dgm:cxn modelId="{AE7F58F4-7232-42DA-8692-08046CE7D44F}" type="presOf" srcId="{F2825415-B4F9-4701-826C-2F241FFAD479}" destId="{935E4408-D92F-497B-8270-4FE4671647E7}" srcOrd="0" destOrd="0" presId="urn:microsoft.com/office/officeart/2016/7/layout/BasicLinearProcessNumbered"/>
    <dgm:cxn modelId="{3D6186CB-67F3-423D-AB64-CFD3CD8F7A85}" type="presParOf" srcId="{155ED077-BBCA-4E3D-8522-B8F78FEA34C7}" destId="{AB05E479-8021-4EA9-9022-091684D63B43}" srcOrd="0" destOrd="0" presId="urn:microsoft.com/office/officeart/2016/7/layout/BasicLinearProcessNumbered"/>
    <dgm:cxn modelId="{DD31E80F-4D1D-4C17-9401-C3EDD63D352B}" type="presParOf" srcId="{AB05E479-8021-4EA9-9022-091684D63B43}" destId="{06CB6A78-E8BB-4322-B291-938716B5E943}" srcOrd="0" destOrd="0" presId="urn:microsoft.com/office/officeart/2016/7/layout/BasicLinearProcessNumbered"/>
    <dgm:cxn modelId="{47CA6E5F-DEE5-4908-9CBF-A553B890EB7E}" type="presParOf" srcId="{AB05E479-8021-4EA9-9022-091684D63B43}" destId="{7B4EC3DB-6FAA-488A-B8A5-492DB86F230F}" srcOrd="1" destOrd="0" presId="urn:microsoft.com/office/officeart/2016/7/layout/BasicLinearProcessNumbered"/>
    <dgm:cxn modelId="{E9D1DEC1-13D0-429E-828E-E82C2591BCD3}" type="presParOf" srcId="{AB05E479-8021-4EA9-9022-091684D63B43}" destId="{707F8DED-776F-4F1D-9A9E-10FB870E4178}" srcOrd="2" destOrd="0" presId="urn:microsoft.com/office/officeart/2016/7/layout/BasicLinearProcessNumbered"/>
    <dgm:cxn modelId="{12F844D9-213B-43CB-95BE-8555EBC1E17C}" type="presParOf" srcId="{AB05E479-8021-4EA9-9022-091684D63B43}" destId="{62EB13AE-A83A-40BB-90A5-03D998C320E2}" srcOrd="3" destOrd="0" presId="urn:microsoft.com/office/officeart/2016/7/layout/BasicLinearProcessNumbered"/>
    <dgm:cxn modelId="{0F8CC896-A9BD-4EC5-B6C5-0BA07ADEBD1D}" type="presParOf" srcId="{155ED077-BBCA-4E3D-8522-B8F78FEA34C7}" destId="{4ADC201C-7D40-4E71-BE3A-FE3AC72316DB}" srcOrd="1" destOrd="0" presId="urn:microsoft.com/office/officeart/2016/7/layout/BasicLinearProcessNumbered"/>
    <dgm:cxn modelId="{3DFA5CF6-7D3E-4174-8171-EB691275FDC7}" type="presParOf" srcId="{155ED077-BBCA-4E3D-8522-B8F78FEA34C7}" destId="{4969D842-DF60-40BF-8C36-0B25442EA3AD}" srcOrd="2" destOrd="0" presId="urn:microsoft.com/office/officeart/2016/7/layout/BasicLinearProcessNumbered"/>
    <dgm:cxn modelId="{EEE20452-F794-4B00-B12F-58E29BB7485D}" type="presParOf" srcId="{4969D842-DF60-40BF-8C36-0B25442EA3AD}" destId="{8B336B04-FC6E-48AE-A7EE-06758C90A678}" srcOrd="0" destOrd="0" presId="urn:microsoft.com/office/officeart/2016/7/layout/BasicLinearProcessNumbered"/>
    <dgm:cxn modelId="{573018DD-D21D-48CD-A40D-B0763D3CDEC4}" type="presParOf" srcId="{4969D842-DF60-40BF-8C36-0B25442EA3AD}" destId="{2C0E9B3C-04EC-463F-865B-04C6D48176F0}" srcOrd="1" destOrd="0" presId="urn:microsoft.com/office/officeart/2016/7/layout/BasicLinearProcessNumbered"/>
    <dgm:cxn modelId="{677D9027-A492-4869-A9C6-838CC468EBE7}" type="presParOf" srcId="{4969D842-DF60-40BF-8C36-0B25442EA3AD}" destId="{E17824DF-8737-4D0C-805A-724844DFBDE1}" srcOrd="2" destOrd="0" presId="urn:microsoft.com/office/officeart/2016/7/layout/BasicLinearProcessNumbered"/>
    <dgm:cxn modelId="{5F29AB2B-FAA1-44C7-BBC9-5420094C23AB}" type="presParOf" srcId="{4969D842-DF60-40BF-8C36-0B25442EA3AD}" destId="{7DEFE093-B7C3-4E0B-A376-2BD51C8A0A3B}" srcOrd="3" destOrd="0" presId="urn:microsoft.com/office/officeart/2016/7/layout/BasicLinearProcessNumbered"/>
    <dgm:cxn modelId="{C01538C0-A593-42CE-BEFD-BC6F3CF6902D}" type="presParOf" srcId="{155ED077-BBCA-4E3D-8522-B8F78FEA34C7}" destId="{039991A0-49C3-4A8F-9B27-BB2BA529E579}" srcOrd="3" destOrd="0" presId="urn:microsoft.com/office/officeart/2016/7/layout/BasicLinearProcessNumbered"/>
    <dgm:cxn modelId="{E04B1EF0-6FEE-47A8-ACE2-DCE4A91ACD68}" type="presParOf" srcId="{155ED077-BBCA-4E3D-8522-B8F78FEA34C7}" destId="{AB1B70FA-922C-4AC1-9C5F-E1E62BB6A11A}" srcOrd="4" destOrd="0" presId="urn:microsoft.com/office/officeart/2016/7/layout/BasicLinearProcessNumbered"/>
    <dgm:cxn modelId="{479EC620-B606-4203-A709-76B4AD99220B}" type="presParOf" srcId="{AB1B70FA-922C-4AC1-9C5F-E1E62BB6A11A}" destId="{69E427EF-B4E9-49E4-842A-0CF3B9654256}" srcOrd="0" destOrd="0" presId="urn:microsoft.com/office/officeart/2016/7/layout/BasicLinearProcessNumbered"/>
    <dgm:cxn modelId="{15EBF743-9DB6-4B63-A747-CDB8F3D0BFF1}" type="presParOf" srcId="{AB1B70FA-922C-4AC1-9C5F-E1E62BB6A11A}" destId="{935E4408-D92F-497B-8270-4FE4671647E7}" srcOrd="1" destOrd="0" presId="urn:microsoft.com/office/officeart/2016/7/layout/BasicLinearProcessNumbered"/>
    <dgm:cxn modelId="{CA65B9B7-66A1-442F-A4E9-4D4326150730}" type="presParOf" srcId="{AB1B70FA-922C-4AC1-9C5F-E1E62BB6A11A}" destId="{55D6DD95-B8B6-4CB9-9B45-973A2F23CC47}" srcOrd="2" destOrd="0" presId="urn:microsoft.com/office/officeart/2016/7/layout/BasicLinearProcessNumbered"/>
    <dgm:cxn modelId="{032F9C98-7513-4C2B-BF3A-7239EDF917BF}" type="presParOf" srcId="{AB1B70FA-922C-4AC1-9C5F-E1E62BB6A11A}" destId="{9C621404-A79C-42CF-94D1-45D647758093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4AFEBD-667B-478A-B45B-E9E229B55016}" type="doc">
      <dgm:prSet loTypeId="urn:microsoft.com/office/officeart/2005/8/layout/list1" loCatId="list" qsTypeId="urn:microsoft.com/office/officeart/2005/8/quickstyle/simple2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7154E7D3-AC95-4382-826F-CD56B59AB489}">
      <dgm:prSet custT="1"/>
      <dgm:spPr/>
      <dgm:t>
        <a:bodyPr/>
        <a:lstStyle/>
        <a:p>
          <a:r>
            <a:rPr lang="en-US" sz="4300" dirty="0"/>
            <a:t>New Gen. Legislative Mandates </a:t>
          </a:r>
        </a:p>
      </dgm:t>
    </dgm:pt>
    <dgm:pt modelId="{EA165823-EEC4-4138-B3F7-AC90DBDB47C9}" type="parTrans" cxnId="{D4BF1327-0192-4ED5-AD66-4B1A1834D24F}">
      <dgm:prSet/>
      <dgm:spPr/>
      <dgm:t>
        <a:bodyPr/>
        <a:lstStyle/>
        <a:p>
          <a:endParaRPr lang="en-US"/>
        </a:p>
      </dgm:t>
    </dgm:pt>
    <dgm:pt modelId="{924626D6-8126-4B9E-A6F6-6158ECE6C0EF}" type="sibTrans" cxnId="{D4BF1327-0192-4ED5-AD66-4B1A1834D24F}">
      <dgm:prSet/>
      <dgm:spPr/>
      <dgm:t>
        <a:bodyPr/>
        <a:lstStyle/>
        <a:p>
          <a:endParaRPr lang="en-US"/>
        </a:p>
      </dgm:t>
    </dgm:pt>
    <dgm:pt modelId="{2CE12E69-714D-483E-AE78-E360DA208B7E}">
      <dgm:prSet custT="1"/>
      <dgm:spPr/>
      <dgm:t>
        <a:bodyPr/>
        <a:lstStyle/>
        <a:p>
          <a:r>
            <a:rPr lang="en-US" sz="2800" dirty="0"/>
            <a:t>Reduce waste 75% by 2025 </a:t>
          </a:r>
          <a:r>
            <a:rPr lang="en-US" sz="1800" dirty="0"/>
            <a:t>(vs. 2014 levels)</a:t>
          </a:r>
        </a:p>
      </dgm:t>
    </dgm:pt>
    <dgm:pt modelId="{F9D15D98-6F82-4609-9C52-39A628C67316}" type="parTrans" cxnId="{1F5AFCDF-04D7-4DE2-9569-1FBFDD70DC1F}">
      <dgm:prSet/>
      <dgm:spPr/>
      <dgm:t>
        <a:bodyPr/>
        <a:lstStyle/>
        <a:p>
          <a:endParaRPr lang="en-US"/>
        </a:p>
      </dgm:t>
    </dgm:pt>
    <dgm:pt modelId="{5CFEBC03-9734-41C9-B27C-187F6ED0895E}" type="sibTrans" cxnId="{1F5AFCDF-04D7-4DE2-9569-1FBFDD70DC1F}">
      <dgm:prSet/>
      <dgm:spPr/>
      <dgm:t>
        <a:bodyPr/>
        <a:lstStyle/>
        <a:p>
          <a:endParaRPr lang="en-US"/>
        </a:p>
      </dgm:t>
    </dgm:pt>
    <dgm:pt modelId="{3388F864-C1E7-4925-92CD-089CE646B616}">
      <dgm:prSet custT="1"/>
      <dgm:spPr/>
      <dgm:t>
        <a:bodyPr/>
        <a:lstStyle/>
        <a:p>
          <a:r>
            <a:rPr lang="en-US" sz="2800" dirty="0"/>
            <a:t>     organics to landfill =      methane/GHGs</a:t>
          </a:r>
        </a:p>
      </dgm:t>
    </dgm:pt>
    <dgm:pt modelId="{2EE5D139-53A1-494B-A5E4-5CF5FEEE5947}" type="parTrans" cxnId="{E7BFCB1A-50D8-4B24-B21B-3E39904BD8AC}">
      <dgm:prSet/>
      <dgm:spPr/>
      <dgm:t>
        <a:bodyPr/>
        <a:lstStyle/>
        <a:p>
          <a:endParaRPr lang="en-US"/>
        </a:p>
      </dgm:t>
    </dgm:pt>
    <dgm:pt modelId="{8CCF13E0-0459-4EED-B2C0-71587F227C9F}" type="sibTrans" cxnId="{E7BFCB1A-50D8-4B24-B21B-3E39904BD8AC}">
      <dgm:prSet/>
      <dgm:spPr/>
      <dgm:t>
        <a:bodyPr/>
        <a:lstStyle/>
        <a:p>
          <a:endParaRPr lang="en-US"/>
        </a:p>
      </dgm:t>
    </dgm:pt>
    <dgm:pt modelId="{FE6C76A5-527C-EE4F-89CC-990E3E14FE12}">
      <dgm:prSet custT="1"/>
      <dgm:spPr/>
      <dgm:t>
        <a:bodyPr/>
        <a:lstStyle/>
        <a:p>
          <a:r>
            <a:rPr lang="en-US" sz="2400" dirty="0"/>
            <a:t>SBWMA currently at 50%</a:t>
          </a:r>
        </a:p>
      </dgm:t>
    </dgm:pt>
    <dgm:pt modelId="{DB77C9B9-123C-7A4B-98D1-4E6740BF193D}" type="parTrans" cxnId="{ED97B542-09C8-9443-89A7-B87B974BF2DA}">
      <dgm:prSet/>
      <dgm:spPr/>
      <dgm:t>
        <a:bodyPr/>
        <a:lstStyle/>
        <a:p>
          <a:endParaRPr lang="en-US"/>
        </a:p>
      </dgm:t>
    </dgm:pt>
    <dgm:pt modelId="{2AA433AD-1B6D-8D4F-83F3-F0F8CDB54A01}" type="sibTrans" cxnId="{ED97B542-09C8-9443-89A7-B87B974BF2DA}">
      <dgm:prSet/>
      <dgm:spPr/>
      <dgm:t>
        <a:bodyPr/>
        <a:lstStyle/>
        <a:p>
          <a:endParaRPr lang="en-US"/>
        </a:p>
      </dgm:t>
    </dgm:pt>
    <dgm:pt modelId="{A14E4549-2C86-9E47-9251-87F862C99849}">
      <dgm:prSet custT="1"/>
      <dgm:spPr/>
      <dgm:t>
        <a:bodyPr/>
        <a:lstStyle/>
        <a:p>
          <a:r>
            <a:rPr lang="en-US" sz="2000" b="1" dirty="0"/>
            <a:t>AB 32-</a:t>
          </a:r>
          <a:r>
            <a:rPr lang="en-US" sz="2000" b="1" i="1" dirty="0"/>
            <a:t>Global Warming Act </a:t>
          </a:r>
          <a:r>
            <a:rPr lang="en-US" sz="1600" i="1" dirty="0"/>
            <a:t>(2006) </a:t>
          </a:r>
          <a:endParaRPr lang="en-US" sz="1600" b="1" i="1" dirty="0"/>
        </a:p>
      </dgm:t>
    </dgm:pt>
    <dgm:pt modelId="{D4E9D344-7241-3440-8EF0-D503F9FA009B}" type="parTrans" cxnId="{79DD4CFE-B826-F546-AB1D-93837F8382E9}">
      <dgm:prSet/>
      <dgm:spPr/>
      <dgm:t>
        <a:bodyPr/>
        <a:lstStyle/>
        <a:p>
          <a:endParaRPr lang="en-US"/>
        </a:p>
      </dgm:t>
    </dgm:pt>
    <dgm:pt modelId="{5BD81F59-0C85-9349-A4F0-0807CCC33685}" type="sibTrans" cxnId="{79DD4CFE-B826-F546-AB1D-93837F8382E9}">
      <dgm:prSet/>
      <dgm:spPr/>
      <dgm:t>
        <a:bodyPr/>
        <a:lstStyle/>
        <a:p>
          <a:endParaRPr lang="en-US"/>
        </a:p>
      </dgm:t>
    </dgm:pt>
    <dgm:pt modelId="{CD6A13A1-3627-485B-890E-B7C17BF402D9}">
      <dgm:prSet custT="1"/>
      <dgm:spPr/>
      <dgm:t>
        <a:bodyPr/>
        <a:lstStyle/>
        <a:p>
          <a:r>
            <a:rPr lang="en-US" sz="2000" b="1" dirty="0"/>
            <a:t>AB 341-</a:t>
          </a:r>
          <a:r>
            <a:rPr lang="en-US" sz="2000" b="1" i="1" dirty="0"/>
            <a:t>Mandatory Commercial Recycling Act </a:t>
          </a:r>
          <a:r>
            <a:rPr lang="en-US" sz="1600" b="0" i="1" dirty="0"/>
            <a:t>(2011) </a:t>
          </a:r>
          <a:endParaRPr lang="en-US" sz="1600" b="1" i="1" dirty="0"/>
        </a:p>
      </dgm:t>
    </dgm:pt>
    <dgm:pt modelId="{F8028062-1137-4EF5-B216-10A70A32CE0F}" type="parTrans" cxnId="{C85ED22E-F112-4B68-AD5C-1DF2E58C5712}">
      <dgm:prSet/>
      <dgm:spPr/>
      <dgm:t>
        <a:bodyPr/>
        <a:lstStyle/>
        <a:p>
          <a:endParaRPr lang="en-US"/>
        </a:p>
      </dgm:t>
    </dgm:pt>
    <dgm:pt modelId="{8723BAB7-0D29-4809-9EBE-7E04CDD51070}" type="sibTrans" cxnId="{C85ED22E-F112-4B68-AD5C-1DF2E58C5712}">
      <dgm:prSet/>
      <dgm:spPr/>
      <dgm:t>
        <a:bodyPr/>
        <a:lstStyle/>
        <a:p>
          <a:endParaRPr lang="en-US"/>
        </a:p>
      </dgm:t>
    </dgm:pt>
    <dgm:pt modelId="{D5060F27-65ED-45ED-9843-23FDCFEC2457}">
      <dgm:prSet custT="1"/>
      <dgm:spPr/>
      <dgm:t>
        <a:bodyPr/>
        <a:lstStyle/>
        <a:p>
          <a:r>
            <a:rPr lang="en-US" sz="2000" b="1" dirty="0"/>
            <a:t>AB 1594-</a:t>
          </a:r>
          <a:r>
            <a:rPr lang="en-US" sz="2000" b="1" i="1" dirty="0"/>
            <a:t>Yard Trimmings &amp; ADC LF Limits Act </a:t>
          </a:r>
          <a:r>
            <a:rPr lang="en-US" sz="1600" i="1" dirty="0"/>
            <a:t>(2014) </a:t>
          </a:r>
          <a:endParaRPr lang="en-US" sz="1600" b="1" i="1" dirty="0"/>
        </a:p>
      </dgm:t>
    </dgm:pt>
    <dgm:pt modelId="{14C46CC7-895E-4854-B4AB-18570C2EC373}" type="parTrans" cxnId="{A3D1CC0C-92AB-4940-989F-BE306AEC2906}">
      <dgm:prSet/>
      <dgm:spPr/>
      <dgm:t>
        <a:bodyPr/>
        <a:lstStyle/>
        <a:p>
          <a:endParaRPr lang="en-US"/>
        </a:p>
      </dgm:t>
    </dgm:pt>
    <dgm:pt modelId="{260E7D54-A5E6-4B7D-B04A-978352B4BBDF}" type="sibTrans" cxnId="{A3D1CC0C-92AB-4940-989F-BE306AEC2906}">
      <dgm:prSet/>
      <dgm:spPr/>
      <dgm:t>
        <a:bodyPr/>
        <a:lstStyle/>
        <a:p>
          <a:endParaRPr lang="en-US"/>
        </a:p>
      </dgm:t>
    </dgm:pt>
    <dgm:pt modelId="{AFBB5FC2-746F-4B22-A57C-58E392E81F33}">
      <dgm:prSet custT="1"/>
      <dgm:spPr/>
      <dgm:t>
        <a:bodyPr/>
        <a:lstStyle/>
        <a:p>
          <a:r>
            <a:rPr lang="en-US" sz="2000" b="1" dirty="0"/>
            <a:t>AB 1826-</a:t>
          </a:r>
          <a:r>
            <a:rPr lang="en-US" sz="2000" b="1" i="1" dirty="0"/>
            <a:t>Mandatory Organics Recycling Act</a:t>
          </a:r>
          <a:r>
            <a:rPr lang="en-US" sz="2000" i="1" dirty="0"/>
            <a:t> </a:t>
          </a:r>
          <a:r>
            <a:rPr lang="en-US" sz="1600" i="1" dirty="0"/>
            <a:t>(2014)  </a:t>
          </a:r>
        </a:p>
      </dgm:t>
    </dgm:pt>
    <dgm:pt modelId="{54B83AC3-C742-46EB-A10B-0EA7597DCEAD}" type="parTrans" cxnId="{2EC09A92-F2E7-4B02-8925-C054A20A97BF}">
      <dgm:prSet/>
      <dgm:spPr/>
      <dgm:t>
        <a:bodyPr/>
        <a:lstStyle/>
        <a:p>
          <a:endParaRPr lang="en-US"/>
        </a:p>
      </dgm:t>
    </dgm:pt>
    <dgm:pt modelId="{51508DC6-68B9-473C-B1AB-47F0C2EB47BA}" type="sibTrans" cxnId="{2EC09A92-F2E7-4B02-8925-C054A20A97BF}">
      <dgm:prSet/>
      <dgm:spPr/>
      <dgm:t>
        <a:bodyPr/>
        <a:lstStyle/>
        <a:p>
          <a:endParaRPr lang="en-US"/>
        </a:p>
      </dgm:t>
    </dgm:pt>
    <dgm:pt modelId="{976E9DB4-75FD-44A9-8425-3F1F6F1778EC}">
      <dgm:prSet custT="1"/>
      <dgm:spPr/>
      <dgm:t>
        <a:bodyPr/>
        <a:lstStyle/>
        <a:p>
          <a:r>
            <a:rPr lang="en-US" sz="2000" b="1" dirty="0"/>
            <a:t>SB 1383-</a:t>
          </a:r>
          <a:r>
            <a:rPr lang="en-US" sz="2000" b="1" i="1" dirty="0"/>
            <a:t>Short-Lived Climate Pollutants Act </a:t>
          </a:r>
          <a:r>
            <a:rPr lang="en-US" sz="1600" b="0" i="1" dirty="0"/>
            <a:t>(2016) </a:t>
          </a:r>
        </a:p>
      </dgm:t>
    </dgm:pt>
    <dgm:pt modelId="{DA75D6A0-18CD-437C-BA25-DEC0E84BADFF}" type="parTrans" cxnId="{5F1EBEEA-387F-415B-B4F4-518EDBD50DFC}">
      <dgm:prSet/>
      <dgm:spPr/>
      <dgm:t>
        <a:bodyPr/>
        <a:lstStyle/>
        <a:p>
          <a:endParaRPr lang="en-US"/>
        </a:p>
      </dgm:t>
    </dgm:pt>
    <dgm:pt modelId="{641E366C-E418-4C7F-B61C-8EEB6BC93ACF}" type="sibTrans" cxnId="{5F1EBEEA-387F-415B-B4F4-518EDBD50DFC}">
      <dgm:prSet/>
      <dgm:spPr/>
      <dgm:t>
        <a:bodyPr/>
        <a:lstStyle/>
        <a:p>
          <a:endParaRPr lang="en-US"/>
        </a:p>
      </dgm:t>
    </dgm:pt>
    <dgm:pt modelId="{F821056A-F03A-4D05-82CD-50ED5750EA18}">
      <dgm:prSet custT="1"/>
      <dgm:spPr/>
      <dgm:t>
        <a:bodyPr/>
        <a:lstStyle/>
        <a:p>
          <a:r>
            <a:rPr lang="en-US" sz="2800" b="1" u="sng" dirty="0"/>
            <a:t>Organics-Specific Diversion Laws:</a:t>
          </a:r>
        </a:p>
      </dgm:t>
    </dgm:pt>
    <dgm:pt modelId="{AAA8C3FD-7B47-4DE0-A6A9-80667C96A3AB}" type="parTrans" cxnId="{E826849A-E2D6-4A3E-9532-EC729D483D29}">
      <dgm:prSet/>
      <dgm:spPr/>
      <dgm:t>
        <a:bodyPr/>
        <a:lstStyle/>
        <a:p>
          <a:endParaRPr lang="en-US"/>
        </a:p>
      </dgm:t>
    </dgm:pt>
    <dgm:pt modelId="{49DC0E9E-9EAB-40D7-8244-601A98C3769A}" type="sibTrans" cxnId="{E826849A-E2D6-4A3E-9532-EC729D483D29}">
      <dgm:prSet/>
      <dgm:spPr/>
      <dgm:t>
        <a:bodyPr/>
        <a:lstStyle/>
        <a:p>
          <a:endParaRPr lang="en-US"/>
        </a:p>
      </dgm:t>
    </dgm:pt>
    <dgm:pt modelId="{9BC796CF-3F02-4C7B-B67C-C83BEBE1F4DA}">
      <dgm:prSet custT="1"/>
      <dgm:spPr/>
      <dgm:t>
        <a:bodyPr/>
        <a:lstStyle/>
        <a:p>
          <a:endParaRPr lang="en-US" sz="2800" b="1" u="sng" dirty="0"/>
        </a:p>
      </dgm:t>
    </dgm:pt>
    <dgm:pt modelId="{CB4887B5-66A8-4506-9FB5-C923F2616806}" type="parTrans" cxnId="{2C11CC8F-C371-4F43-B3E4-0A381777009F}">
      <dgm:prSet/>
      <dgm:spPr/>
      <dgm:t>
        <a:bodyPr/>
        <a:lstStyle/>
        <a:p>
          <a:endParaRPr lang="en-US"/>
        </a:p>
      </dgm:t>
    </dgm:pt>
    <dgm:pt modelId="{F76EC17E-0D09-4D4B-9EA2-A516FD57F009}" type="sibTrans" cxnId="{2C11CC8F-C371-4F43-B3E4-0A381777009F}">
      <dgm:prSet/>
      <dgm:spPr/>
      <dgm:t>
        <a:bodyPr/>
        <a:lstStyle/>
        <a:p>
          <a:endParaRPr lang="en-US"/>
        </a:p>
      </dgm:t>
    </dgm:pt>
    <dgm:pt modelId="{C2D5B9D9-8775-4071-9090-B0023BE985C4}">
      <dgm:prSet custT="1"/>
      <dgm:spPr/>
      <dgm:t>
        <a:bodyPr/>
        <a:lstStyle/>
        <a:p>
          <a:endParaRPr lang="en-US" sz="2400" dirty="0"/>
        </a:p>
      </dgm:t>
    </dgm:pt>
    <dgm:pt modelId="{9AA0225B-0ABF-4ADE-8174-09E9C8D9808C}" type="parTrans" cxnId="{FADDA7E2-078C-4D44-B042-69A567AD9CE4}">
      <dgm:prSet/>
      <dgm:spPr/>
      <dgm:t>
        <a:bodyPr/>
        <a:lstStyle/>
        <a:p>
          <a:endParaRPr lang="en-US"/>
        </a:p>
      </dgm:t>
    </dgm:pt>
    <dgm:pt modelId="{713BDC3D-68BE-4B3D-AFDE-34255865FC9B}" type="sibTrans" cxnId="{FADDA7E2-078C-4D44-B042-69A567AD9CE4}">
      <dgm:prSet/>
      <dgm:spPr/>
      <dgm:t>
        <a:bodyPr/>
        <a:lstStyle/>
        <a:p>
          <a:endParaRPr lang="en-US"/>
        </a:p>
      </dgm:t>
    </dgm:pt>
    <dgm:pt modelId="{3DF0C26D-7B78-48CF-B40D-5852ACD15376}" type="pres">
      <dgm:prSet presAssocID="{B84AFEBD-667B-478A-B45B-E9E229B55016}" presName="linear" presStyleCnt="0">
        <dgm:presLayoutVars>
          <dgm:dir/>
          <dgm:animLvl val="lvl"/>
          <dgm:resizeHandles val="exact"/>
        </dgm:presLayoutVars>
      </dgm:prSet>
      <dgm:spPr/>
    </dgm:pt>
    <dgm:pt modelId="{15ECBC5F-4119-4BCD-8F97-510BD8A9A3A1}" type="pres">
      <dgm:prSet presAssocID="{7154E7D3-AC95-4382-826F-CD56B59AB489}" presName="parentLin" presStyleCnt="0"/>
      <dgm:spPr/>
    </dgm:pt>
    <dgm:pt modelId="{9D29E76D-99F7-4ECC-9EDE-FCE74322CB50}" type="pres">
      <dgm:prSet presAssocID="{7154E7D3-AC95-4382-826F-CD56B59AB489}" presName="parentLeftMargin" presStyleLbl="node1" presStyleIdx="0" presStyleCnt="1"/>
      <dgm:spPr/>
    </dgm:pt>
    <dgm:pt modelId="{60FCF6F3-9C7A-478F-BD8A-1444EC4CCAC9}" type="pres">
      <dgm:prSet presAssocID="{7154E7D3-AC95-4382-826F-CD56B59AB489}" presName="parentText" presStyleLbl="node1" presStyleIdx="0" presStyleCnt="1" custScaleX="152534" custScaleY="67442" custLinFactNeighborX="-26805" custLinFactNeighborY="-15553">
        <dgm:presLayoutVars>
          <dgm:chMax val="0"/>
          <dgm:bulletEnabled val="1"/>
        </dgm:presLayoutVars>
      </dgm:prSet>
      <dgm:spPr/>
    </dgm:pt>
    <dgm:pt modelId="{0A916FD0-1E36-494B-8C0D-18782BF02C3F}" type="pres">
      <dgm:prSet presAssocID="{7154E7D3-AC95-4382-826F-CD56B59AB489}" presName="negativeSpace" presStyleCnt="0"/>
      <dgm:spPr/>
    </dgm:pt>
    <dgm:pt modelId="{DDC4D657-7B64-4524-897E-D06286C420DD}" type="pres">
      <dgm:prSet presAssocID="{7154E7D3-AC95-4382-826F-CD56B59AB489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A3D1CC0C-92AB-4940-989F-BE306AEC2906}" srcId="{F821056A-F03A-4D05-82CD-50ED5750EA18}" destId="{D5060F27-65ED-45ED-9843-23FDCFEC2457}" srcOrd="2" destOrd="0" parTransId="{14C46CC7-895E-4854-B4AB-18570C2EC373}" sibTransId="{260E7D54-A5E6-4B7D-B04A-978352B4BBDF}"/>
    <dgm:cxn modelId="{E7BFCB1A-50D8-4B24-B21B-3E39904BD8AC}" srcId="{7154E7D3-AC95-4382-826F-CD56B59AB489}" destId="{3388F864-C1E7-4925-92CD-089CE646B616}" srcOrd="1" destOrd="0" parTransId="{2EE5D139-53A1-494B-A5E4-5CF5FEEE5947}" sibTransId="{8CCF13E0-0459-4EED-B2C0-71587F227C9F}"/>
    <dgm:cxn modelId="{60B95426-0CAB-463B-9865-70B6F185AA42}" type="presOf" srcId="{C2D5B9D9-8775-4071-9090-B0023BE985C4}" destId="{DDC4D657-7B64-4524-897E-D06286C420DD}" srcOrd="0" destOrd="2" presId="urn:microsoft.com/office/officeart/2005/8/layout/list1"/>
    <dgm:cxn modelId="{695F7526-3882-4E7D-90DF-60466BBF2428}" type="presOf" srcId="{7154E7D3-AC95-4382-826F-CD56B59AB489}" destId="{60FCF6F3-9C7A-478F-BD8A-1444EC4CCAC9}" srcOrd="1" destOrd="0" presId="urn:microsoft.com/office/officeart/2005/8/layout/list1"/>
    <dgm:cxn modelId="{D4BF1327-0192-4ED5-AD66-4B1A1834D24F}" srcId="{B84AFEBD-667B-478A-B45B-E9E229B55016}" destId="{7154E7D3-AC95-4382-826F-CD56B59AB489}" srcOrd="0" destOrd="0" parTransId="{EA165823-EEC4-4138-B3F7-AC90DBDB47C9}" sibTransId="{924626D6-8126-4B9E-A6F6-6158ECE6C0EF}"/>
    <dgm:cxn modelId="{B20A0A2A-4508-F843-83D4-26E251C7876B}" type="presOf" srcId="{A14E4549-2C86-9E47-9251-87F862C99849}" destId="{DDC4D657-7B64-4524-897E-D06286C420DD}" srcOrd="0" destOrd="6" presId="urn:microsoft.com/office/officeart/2005/8/layout/list1"/>
    <dgm:cxn modelId="{3076912C-D4BB-450C-A57C-A4DE23C5960C}" type="presOf" srcId="{3388F864-C1E7-4925-92CD-089CE646B616}" destId="{DDC4D657-7B64-4524-897E-D06286C420DD}" srcOrd="0" destOrd="3" presId="urn:microsoft.com/office/officeart/2005/8/layout/list1"/>
    <dgm:cxn modelId="{C85ED22E-F112-4B68-AD5C-1DF2E58C5712}" srcId="{F821056A-F03A-4D05-82CD-50ED5750EA18}" destId="{CD6A13A1-3627-485B-890E-B7C17BF402D9}" srcOrd="1" destOrd="0" parTransId="{F8028062-1137-4EF5-B216-10A70A32CE0F}" sibTransId="{8723BAB7-0D29-4809-9EBE-7E04CDD51070}"/>
    <dgm:cxn modelId="{ED97B542-09C8-9443-89A7-B87B974BF2DA}" srcId="{2CE12E69-714D-483E-AE78-E360DA208B7E}" destId="{FE6C76A5-527C-EE4F-89CC-990E3E14FE12}" srcOrd="0" destOrd="0" parTransId="{DB77C9B9-123C-7A4B-98D1-4E6740BF193D}" sibTransId="{2AA433AD-1B6D-8D4F-83F3-F0F8CDB54A01}"/>
    <dgm:cxn modelId="{CB08864E-E5DA-4F9E-9F65-5EF89C07EED3}" type="presOf" srcId="{AFBB5FC2-746F-4B22-A57C-58E392E81F33}" destId="{DDC4D657-7B64-4524-897E-D06286C420DD}" srcOrd="0" destOrd="9" presId="urn:microsoft.com/office/officeart/2005/8/layout/list1"/>
    <dgm:cxn modelId="{E9D3045A-DB3F-4673-81EB-D0E0A7B93020}" type="presOf" srcId="{976E9DB4-75FD-44A9-8425-3F1F6F1778EC}" destId="{DDC4D657-7B64-4524-897E-D06286C420DD}" srcOrd="0" destOrd="10" presId="urn:microsoft.com/office/officeart/2005/8/layout/list1"/>
    <dgm:cxn modelId="{8E244B7E-8DE8-4C85-8814-C6CFD6D5219F}" type="presOf" srcId="{CD6A13A1-3627-485B-890E-B7C17BF402D9}" destId="{DDC4D657-7B64-4524-897E-D06286C420DD}" srcOrd="0" destOrd="7" presId="urn:microsoft.com/office/officeart/2005/8/layout/list1"/>
    <dgm:cxn modelId="{2C11CC8F-C371-4F43-B3E4-0A381777009F}" srcId="{7154E7D3-AC95-4382-826F-CD56B59AB489}" destId="{9BC796CF-3F02-4C7B-B67C-C83BEBE1F4DA}" srcOrd="2" destOrd="0" parTransId="{CB4887B5-66A8-4506-9FB5-C923F2616806}" sibTransId="{F76EC17E-0D09-4D4B-9EA2-A516FD57F009}"/>
    <dgm:cxn modelId="{2EC09A92-F2E7-4B02-8925-C054A20A97BF}" srcId="{F821056A-F03A-4D05-82CD-50ED5750EA18}" destId="{AFBB5FC2-746F-4B22-A57C-58E392E81F33}" srcOrd="3" destOrd="0" parTransId="{54B83AC3-C742-46EB-A10B-0EA7597DCEAD}" sibTransId="{51508DC6-68B9-473C-B1AB-47F0C2EB47BA}"/>
    <dgm:cxn modelId="{E826849A-E2D6-4A3E-9532-EC729D483D29}" srcId="{7154E7D3-AC95-4382-826F-CD56B59AB489}" destId="{F821056A-F03A-4D05-82CD-50ED5750EA18}" srcOrd="3" destOrd="0" parTransId="{AAA8C3FD-7B47-4DE0-A6A9-80667C96A3AB}" sibTransId="{49DC0E9E-9EAB-40D7-8244-601A98C3769A}"/>
    <dgm:cxn modelId="{AB14EEA5-C2EB-47C4-ADBD-05025FC61F72}" type="presOf" srcId="{9BC796CF-3F02-4C7B-B67C-C83BEBE1F4DA}" destId="{DDC4D657-7B64-4524-897E-D06286C420DD}" srcOrd="0" destOrd="4" presId="urn:microsoft.com/office/officeart/2005/8/layout/list1"/>
    <dgm:cxn modelId="{8F4EFAA7-B574-40EA-88BE-42348BC31FDD}" type="presOf" srcId="{D5060F27-65ED-45ED-9843-23FDCFEC2457}" destId="{DDC4D657-7B64-4524-897E-D06286C420DD}" srcOrd="0" destOrd="8" presId="urn:microsoft.com/office/officeart/2005/8/layout/list1"/>
    <dgm:cxn modelId="{1FB3BEB7-92F4-403F-9BC1-CFA3DB3C2A05}" type="presOf" srcId="{2CE12E69-714D-483E-AE78-E360DA208B7E}" destId="{DDC4D657-7B64-4524-897E-D06286C420DD}" srcOrd="0" destOrd="0" presId="urn:microsoft.com/office/officeart/2005/8/layout/list1"/>
    <dgm:cxn modelId="{1F5AFCDF-04D7-4DE2-9569-1FBFDD70DC1F}" srcId="{7154E7D3-AC95-4382-826F-CD56B59AB489}" destId="{2CE12E69-714D-483E-AE78-E360DA208B7E}" srcOrd="0" destOrd="0" parTransId="{F9D15D98-6F82-4609-9C52-39A628C67316}" sibTransId="{5CFEBC03-9734-41C9-B27C-187F6ED0895E}"/>
    <dgm:cxn modelId="{FADDA7E2-078C-4D44-B042-69A567AD9CE4}" srcId="{2CE12E69-714D-483E-AE78-E360DA208B7E}" destId="{C2D5B9D9-8775-4071-9090-B0023BE985C4}" srcOrd="1" destOrd="0" parTransId="{9AA0225B-0ABF-4ADE-8174-09E9C8D9808C}" sibTransId="{713BDC3D-68BE-4B3D-AFDE-34255865FC9B}"/>
    <dgm:cxn modelId="{4EC20EE6-C270-4B7A-9B82-C3C11AE37F0B}" type="presOf" srcId="{7154E7D3-AC95-4382-826F-CD56B59AB489}" destId="{9D29E76D-99F7-4ECC-9EDE-FCE74322CB50}" srcOrd="0" destOrd="0" presId="urn:microsoft.com/office/officeart/2005/8/layout/list1"/>
    <dgm:cxn modelId="{6E2E32E6-15C0-44A3-8D3B-04B29F759749}" type="presOf" srcId="{B84AFEBD-667B-478A-B45B-E9E229B55016}" destId="{3DF0C26D-7B78-48CF-B40D-5852ACD15376}" srcOrd="0" destOrd="0" presId="urn:microsoft.com/office/officeart/2005/8/layout/list1"/>
    <dgm:cxn modelId="{7DD6F4E6-6FD0-BC4E-911C-8A0D41219E16}" type="presOf" srcId="{FE6C76A5-527C-EE4F-89CC-990E3E14FE12}" destId="{DDC4D657-7B64-4524-897E-D06286C420DD}" srcOrd="0" destOrd="1" presId="urn:microsoft.com/office/officeart/2005/8/layout/list1"/>
    <dgm:cxn modelId="{5F1EBEEA-387F-415B-B4F4-518EDBD50DFC}" srcId="{F821056A-F03A-4D05-82CD-50ED5750EA18}" destId="{976E9DB4-75FD-44A9-8425-3F1F6F1778EC}" srcOrd="4" destOrd="0" parTransId="{DA75D6A0-18CD-437C-BA25-DEC0E84BADFF}" sibTransId="{641E366C-E418-4C7F-B61C-8EEB6BC93ACF}"/>
    <dgm:cxn modelId="{79DD4CFE-B826-F546-AB1D-93837F8382E9}" srcId="{F821056A-F03A-4D05-82CD-50ED5750EA18}" destId="{A14E4549-2C86-9E47-9251-87F862C99849}" srcOrd="0" destOrd="0" parTransId="{D4E9D344-7241-3440-8EF0-D503F9FA009B}" sibTransId="{5BD81F59-0C85-9349-A4F0-0807CCC33685}"/>
    <dgm:cxn modelId="{FAD8BAFE-99BA-4626-AB8F-C887161772BD}" type="presOf" srcId="{F821056A-F03A-4D05-82CD-50ED5750EA18}" destId="{DDC4D657-7B64-4524-897E-D06286C420DD}" srcOrd="0" destOrd="5" presId="urn:microsoft.com/office/officeart/2005/8/layout/list1"/>
    <dgm:cxn modelId="{D9E3911C-64CD-4898-AF53-B13B8B0DFB39}" type="presParOf" srcId="{3DF0C26D-7B78-48CF-B40D-5852ACD15376}" destId="{15ECBC5F-4119-4BCD-8F97-510BD8A9A3A1}" srcOrd="0" destOrd="0" presId="urn:microsoft.com/office/officeart/2005/8/layout/list1"/>
    <dgm:cxn modelId="{A21E0F6F-1A58-4577-9C46-A7EAAAA2332B}" type="presParOf" srcId="{15ECBC5F-4119-4BCD-8F97-510BD8A9A3A1}" destId="{9D29E76D-99F7-4ECC-9EDE-FCE74322CB50}" srcOrd="0" destOrd="0" presId="urn:microsoft.com/office/officeart/2005/8/layout/list1"/>
    <dgm:cxn modelId="{4BC0EB2B-55CF-4DFB-AB56-3CB935075D6E}" type="presParOf" srcId="{15ECBC5F-4119-4BCD-8F97-510BD8A9A3A1}" destId="{60FCF6F3-9C7A-478F-BD8A-1444EC4CCAC9}" srcOrd="1" destOrd="0" presId="urn:microsoft.com/office/officeart/2005/8/layout/list1"/>
    <dgm:cxn modelId="{0FE19335-5A20-4319-86DB-41DE4151A947}" type="presParOf" srcId="{3DF0C26D-7B78-48CF-B40D-5852ACD15376}" destId="{0A916FD0-1E36-494B-8C0D-18782BF02C3F}" srcOrd="1" destOrd="0" presId="urn:microsoft.com/office/officeart/2005/8/layout/list1"/>
    <dgm:cxn modelId="{852D11A1-9639-4576-A2D6-CDE6124A7A75}" type="presParOf" srcId="{3DF0C26D-7B78-48CF-B40D-5852ACD15376}" destId="{DDC4D657-7B64-4524-897E-D06286C420DD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CB6A78-E8BB-4322-B291-938716B5E943}">
      <dsp:nvSpPr>
        <dsp:cNvPr id="0" name=""/>
        <dsp:cNvSpPr/>
      </dsp:nvSpPr>
      <dsp:spPr>
        <a:xfrm>
          <a:off x="0" y="0"/>
          <a:ext cx="2174350" cy="2767013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9521" tIns="330200" rIns="169521" bIns="33020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u="sng" kern="1200" dirty="0"/>
            <a:t>Zero</a:t>
          </a:r>
          <a:r>
            <a:rPr lang="en-US" sz="2200" b="1" kern="1200" dirty="0"/>
            <a:t> 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Organics to Landfill</a:t>
          </a:r>
          <a:endParaRPr lang="en-US" sz="2200" kern="1200" dirty="0"/>
        </a:p>
      </dsp:txBody>
      <dsp:txXfrm>
        <a:off x="0" y="1051464"/>
        <a:ext cx="2174350" cy="1660207"/>
      </dsp:txXfrm>
    </dsp:sp>
    <dsp:sp modelId="{7B4EC3DB-6FAA-488A-B8A5-492DB86F230F}">
      <dsp:nvSpPr>
        <dsp:cNvPr id="0" name=""/>
        <dsp:cNvSpPr/>
      </dsp:nvSpPr>
      <dsp:spPr>
        <a:xfrm>
          <a:off x="672123" y="276701"/>
          <a:ext cx="830103" cy="830103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18" tIns="12700" rIns="64718" bIns="1270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kern="1200" dirty="0"/>
            <a:t>1</a:t>
          </a:r>
        </a:p>
      </dsp:txBody>
      <dsp:txXfrm>
        <a:off x="793689" y="398267"/>
        <a:ext cx="586971" cy="586971"/>
      </dsp:txXfrm>
    </dsp:sp>
    <dsp:sp modelId="{707F8DED-776F-4F1D-9A9E-10FB870E4178}">
      <dsp:nvSpPr>
        <dsp:cNvPr id="0" name=""/>
        <dsp:cNvSpPr/>
      </dsp:nvSpPr>
      <dsp:spPr>
        <a:xfrm>
          <a:off x="0" y="2766941"/>
          <a:ext cx="2174350" cy="72"/>
        </a:xfrm>
        <a:prstGeom prst="rect">
          <a:avLst/>
        </a:prstGeom>
        <a:gradFill rotWithShape="0">
          <a:gsLst>
            <a:gs pos="0">
              <a:schemeClr val="accent2">
                <a:hueOff val="-592857"/>
                <a:satOff val="2840"/>
                <a:lumOff val="2627"/>
                <a:alphaOff val="0"/>
                <a:tint val="96000"/>
                <a:lumMod val="100000"/>
              </a:schemeClr>
            </a:gs>
            <a:gs pos="78000">
              <a:schemeClr val="accent2">
                <a:hueOff val="-592857"/>
                <a:satOff val="2840"/>
                <a:lumOff val="2627"/>
                <a:alphaOff val="0"/>
                <a:shade val="94000"/>
                <a:lumMod val="94000"/>
              </a:schemeClr>
            </a:gs>
          </a:gsLst>
          <a:lin ang="5400000" scaled="0"/>
        </a:gradFill>
        <a:ln w="12700" cap="rnd" cmpd="sng" algn="ctr">
          <a:solidFill>
            <a:schemeClr val="accent2">
              <a:hueOff val="-592857"/>
              <a:satOff val="2840"/>
              <a:lumOff val="2627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B336B04-FC6E-48AE-A7EE-06758C90A678}">
      <dsp:nvSpPr>
        <dsp:cNvPr id="0" name=""/>
        <dsp:cNvSpPr/>
      </dsp:nvSpPr>
      <dsp:spPr>
        <a:xfrm>
          <a:off x="2391785" y="0"/>
          <a:ext cx="2174350" cy="2767013"/>
        </a:xfrm>
        <a:prstGeom prst="rect">
          <a:avLst/>
        </a:prstGeom>
        <a:solidFill>
          <a:schemeClr val="accent2">
            <a:tint val="40000"/>
            <a:alpha val="90000"/>
            <a:hueOff val="-2045920"/>
            <a:satOff val="22554"/>
            <a:lumOff val="2148"/>
            <a:alphaOff val="0"/>
          </a:schemeClr>
        </a:solidFill>
        <a:ln w="12700" cap="rnd" cmpd="sng" algn="ctr">
          <a:solidFill>
            <a:schemeClr val="accent2">
              <a:tint val="40000"/>
              <a:alpha val="90000"/>
              <a:hueOff val="-2045920"/>
              <a:satOff val="22554"/>
              <a:lumOff val="2148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9521" tIns="330200" rIns="169521" bIns="33020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u="sng" kern="1200" dirty="0"/>
            <a:t>Zero</a:t>
          </a:r>
          <a:r>
            <a:rPr lang="en-US" sz="2200" b="1" kern="1200" dirty="0"/>
            <a:t> Recyclables to Landfill</a:t>
          </a:r>
          <a:endParaRPr lang="en-US" sz="2200" kern="1200" dirty="0"/>
        </a:p>
      </dsp:txBody>
      <dsp:txXfrm>
        <a:off x="2391785" y="1051464"/>
        <a:ext cx="2174350" cy="1660207"/>
      </dsp:txXfrm>
    </dsp:sp>
    <dsp:sp modelId="{2C0E9B3C-04EC-463F-865B-04C6D48176F0}">
      <dsp:nvSpPr>
        <dsp:cNvPr id="0" name=""/>
        <dsp:cNvSpPr/>
      </dsp:nvSpPr>
      <dsp:spPr>
        <a:xfrm>
          <a:off x="3063908" y="276701"/>
          <a:ext cx="830103" cy="830103"/>
        </a:xfrm>
        <a:prstGeom prst="ellipse">
          <a:avLst/>
        </a:prstGeom>
        <a:gradFill rotWithShape="0">
          <a:gsLst>
            <a:gs pos="0">
              <a:schemeClr val="accent2">
                <a:hueOff val="-1185714"/>
                <a:satOff val="5680"/>
                <a:lumOff val="5255"/>
                <a:alphaOff val="0"/>
                <a:tint val="96000"/>
                <a:lumMod val="100000"/>
              </a:schemeClr>
            </a:gs>
            <a:gs pos="78000">
              <a:schemeClr val="accent2">
                <a:hueOff val="-1185714"/>
                <a:satOff val="5680"/>
                <a:lumOff val="5255"/>
                <a:alphaOff val="0"/>
                <a:shade val="94000"/>
                <a:lumMod val="94000"/>
              </a:schemeClr>
            </a:gs>
          </a:gsLst>
          <a:lin ang="5400000" scaled="0"/>
        </a:gradFill>
        <a:ln w="12700" cap="rnd" cmpd="sng" algn="ctr">
          <a:solidFill>
            <a:schemeClr val="accent2">
              <a:hueOff val="-1185714"/>
              <a:satOff val="5680"/>
              <a:lumOff val="5255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18" tIns="12700" rIns="64718" bIns="1270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kern="1200" dirty="0"/>
            <a:t>2</a:t>
          </a:r>
        </a:p>
      </dsp:txBody>
      <dsp:txXfrm>
        <a:off x="3185474" y="398267"/>
        <a:ext cx="586971" cy="586971"/>
      </dsp:txXfrm>
    </dsp:sp>
    <dsp:sp modelId="{E17824DF-8737-4D0C-805A-724844DFBDE1}">
      <dsp:nvSpPr>
        <dsp:cNvPr id="0" name=""/>
        <dsp:cNvSpPr/>
      </dsp:nvSpPr>
      <dsp:spPr>
        <a:xfrm>
          <a:off x="2391785" y="2766941"/>
          <a:ext cx="2174350" cy="72"/>
        </a:xfrm>
        <a:prstGeom prst="rect">
          <a:avLst/>
        </a:prstGeom>
        <a:gradFill rotWithShape="0">
          <a:gsLst>
            <a:gs pos="0">
              <a:schemeClr val="accent2">
                <a:hueOff val="-1778572"/>
                <a:satOff val="8520"/>
                <a:lumOff val="7882"/>
                <a:alphaOff val="0"/>
                <a:tint val="96000"/>
                <a:lumMod val="100000"/>
              </a:schemeClr>
            </a:gs>
            <a:gs pos="78000">
              <a:schemeClr val="accent2">
                <a:hueOff val="-1778572"/>
                <a:satOff val="8520"/>
                <a:lumOff val="7882"/>
                <a:alphaOff val="0"/>
                <a:shade val="94000"/>
                <a:lumMod val="94000"/>
              </a:schemeClr>
            </a:gs>
          </a:gsLst>
          <a:lin ang="5400000" scaled="0"/>
        </a:gradFill>
        <a:ln w="12700" cap="rnd" cmpd="sng" algn="ctr">
          <a:solidFill>
            <a:schemeClr val="accent2">
              <a:hueOff val="-1778572"/>
              <a:satOff val="8520"/>
              <a:lumOff val="7882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9E427EF-B4E9-49E4-842A-0CF3B9654256}">
      <dsp:nvSpPr>
        <dsp:cNvPr id="0" name=""/>
        <dsp:cNvSpPr/>
      </dsp:nvSpPr>
      <dsp:spPr>
        <a:xfrm>
          <a:off x="4783570" y="0"/>
          <a:ext cx="2174350" cy="2767013"/>
        </a:xfrm>
        <a:prstGeom prst="rect">
          <a:avLst/>
        </a:prstGeom>
        <a:solidFill>
          <a:schemeClr val="accent2">
            <a:tint val="40000"/>
            <a:alpha val="90000"/>
            <a:hueOff val="-4091839"/>
            <a:satOff val="45107"/>
            <a:lumOff val="4296"/>
            <a:alphaOff val="0"/>
          </a:schemeClr>
        </a:solidFill>
        <a:ln w="12700" cap="rnd" cmpd="sng" algn="ctr">
          <a:solidFill>
            <a:schemeClr val="accent2">
              <a:tint val="40000"/>
              <a:alpha val="90000"/>
              <a:hueOff val="-4091839"/>
              <a:satOff val="45107"/>
              <a:lumOff val="4296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9521" tIns="330200" rIns="169521" bIns="33020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u="sng" kern="1200" dirty="0"/>
            <a:t>Zero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u="none" kern="1200" dirty="0"/>
            <a:t>Net</a:t>
          </a:r>
          <a:r>
            <a:rPr lang="en-US" sz="2200" b="1" kern="1200" dirty="0"/>
            <a:t> GHG in Operations</a:t>
          </a:r>
          <a:endParaRPr lang="en-US" sz="2200" kern="1200" dirty="0"/>
        </a:p>
      </dsp:txBody>
      <dsp:txXfrm>
        <a:off x="4783570" y="1051464"/>
        <a:ext cx="2174350" cy="1660207"/>
      </dsp:txXfrm>
    </dsp:sp>
    <dsp:sp modelId="{935E4408-D92F-497B-8270-4FE4671647E7}">
      <dsp:nvSpPr>
        <dsp:cNvPr id="0" name=""/>
        <dsp:cNvSpPr/>
      </dsp:nvSpPr>
      <dsp:spPr>
        <a:xfrm>
          <a:off x="5455693" y="276701"/>
          <a:ext cx="830103" cy="830103"/>
        </a:xfrm>
        <a:prstGeom prst="ellipse">
          <a:avLst/>
        </a:prstGeom>
        <a:gradFill rotWithShape="0">
          <a:gsLst>
            <a:gs pos="0">
              <a:schemeClr val="accent2">
                <a:hueOff val="-2371429"/>
                <a:satOff val="11360"/>
                <a:lumOff val="10510"/>
                <a:alphaOff val="0"/>
                <a:tint val="96000"/>
                <a:lumMod val="100000"/>
              </a:schemeClr>
            </a:gs>
            <a:gs pos="78000">
              <a:schemeClr val="accent2">
                <a:hueOff val="-2371429"/>
                <a:satOff val="11360"/>
                <a:lumOff val="10510"/>
                <a:alphaOff val="0"/>
                <a:shade val="94000"/>
                <a:lumMod val="94000"/>
              </a:schemeClr>
            </a:gs>
          </a:gsLst>
          <a:lin ang="5400000" scaled="0"/>
        </a:gradFill>
        <a:ln w="12700" cap="rnd" cmpd="sng" algn="ctr">
          <a:solidFill>
            <a:schemeClr val="accent2">
              <a:hueOff val="-2371429"/>
              <a:satOff val="11360"/>
              <a:lumOff val="1051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18" tIns="12700" rIns="64718" bIns="1270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kern="1200" dirty="0"/>
            <a:t>3</a:t>
          </a:r>
        </a:p>
      </dsp:txBody>
      <dsp:txXfrm>
        <a:off x="5577259" y="398267"/>
        <a:ext cx="586971" cy="586971"/>
      </dsp:txXfrm>
    </dsp:sp>
    <dsp:sp modelId="{55D6DD95-B8B6-4CB9-9B45-973A2F23CC47}">
      <dsp:nvSpPr>
        <dsp:cNvPr id="0" name=""/>
        <dsp:cNvSpPr/>
      </dsp:nvSpPr>
      <dsp:spPr>
        <a:xfrm>
          <a:off x="4783570" y="2766941"/>
          <a:ext cx="2174350" cy="72"/>
        </a:xfrm>
        <a:prstGeom prst="rect">
          <a:avLst/>
        </a:prstGeom>
        <a:gradFill rotWithShape="0">
          <a:gsLst>
            <a:gs pos="0">
              <a:schemeClr val="accent2">
                <a:hueOff val="-2964286"/>
                <a:satOff val="14200"/>
                <a:lumOff val="13137"/>
                <a:alphaOff val="0"/>
                <a:tint val="96000"/>
                <a:lumMod val="100000"/>
              </a:schemeClr>
            </a:gs>
            <a:gs pos="78000">
              <a:schemeClr val="accent2">
                <a:hueOff val="-2964286"/>
                <a:satOff val="14200"/>
                <a:lumOff val="13137"/>
                <a:alphaOff val="0"/>
                <a:shade val="94000"/>
                <a:lumMod val="94000"/>
              </a:schemeClr>
            </a:gs>
          </a:gsLst>
          <a:lin ang="5400000" scaled="0"/>
        </a:gradFill>
        <a:ln w="12700" cap="rnd" cmpd="sng" algn="ctr">
          <a:solidFill>
            <a:schemeClr val="accent2">
              <a:hueOff val="-2964286"/>
              <a:satOff val="14200"/>
              <a:lumOff val="13137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C4D657-7B64-4524-897E-D06286C420DD}">
      <dsp:nvSpPr>
        <dsp:cNvPr id="0" name=""/>
        <dsp:cNvSpPr/>
      </dsp:nvSpPr>
      <dsp:spPr>
        <a:xfrm>
          <a:off x="0" y="291536"/>
          <a:ext cx="8684559" cy="5380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4018" tIns="1166368" rIns="674018" bIns="199136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/>
            <a:t>Reduce waste 75% by 2025 </a:t>
          </a:r>
          <a:r>
            <a:rPr lang="en-US" sz="1800" kern="1200" dirty="0"/>
            <a:t>(vs. 2014 levels)</a:t>
          </a:r>
        </a:p>
        <a:p>
          <a:pPr marL="457200" lvl="2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/>
            <a:t>SBWMA currently at 50%</a:t>
          </a:r>
        </a:p>
        <a:p>
          <a:pPr marL="457200" lvl="2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/>
            <a:t>     organics to landfill =      methane/GHGs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800" b="1" u="sng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u="sng" kern="1200" dirty="0"/>
            <a:t>Organics-Specific Diversion Laws: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1" kern="1200" dirty="0"/>
            <a:t>AB 32-</a:t>
          </a:r>
          <a:r>
            <a:rPr lang="en-US" sz="2000" b="1" i="1" kern="1200" dirty="0"/>
            <a:t>Global Warming Act </a:t>
          </a:r>
          <a:r>
            <a:rPr lang="en-US" sz="1600" i="1" kern="1200" dirty="0"/>
            <a:t>(2006) </a:t>
          </a:r>
          <a:endParaRPr lang="en-US" sz="1600" b="1" i="1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1" kern="1200" dirty="0"/>
            <a:t>AB 341-</a:t>
          </a:r>
          <a:r>
            <a:rPr lang="en-US" sz="2000" b="1" i="1" kern="1200" dirty="0"/>
            <a:t>Mandatory Commercial Recycling Act </a:t>
          </a:r>
          <a:r>
            <a:rPr lang="en-US" sz="1600" b="0" i="1" kern="1200" dirty="0"/>
            <a:t>(2011) </a:t>
          </a:r>
          <a:endParaRPr lang="en-US" sz="1600" b="1" i="1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1" kern="1200" dirty="0"/>
            <a:t>AB 1594-</a:t>
          </a:r>
          <a:r>
            <a:rPr lang="en-US" sz="2000" b="1" i="1" kern="1200" dirty="0"/>
            <a:t>Yard Trimmings &amp; ADC LF Limits Act </a:t>
          </a:r>
          <a:r>
            <a:rPr lang="en-US" sz="1600" i="1" kern="1200" dirty="0"/>
            <a:t>(2014) </a:t>
          </a:r>
          <a:endParaRPr lang="en-US" sz="1600" b="1" i="1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1" kern="1200" dirty="0"/>
            <a:t>AB 1826-</a:t>
          </a:r>
          <a:r>
            <a:rPr lang="en-US" sz="2000" b="1" i="1" kern="1200" dirty="0"/>
            <a:t>Mandatory Organics Recycling Act</a:t>
          </a:r>
          <a:r>
            <a:rPr lang="en-US" sz="2000" i="1" kern="1200" dirty="0"/>
            <a:t> </a:t>
          </a:r>
          <a:r>
            <a:rPr lang="en-US" sz="1600" i="1" kern="1200" dirty="0"/>
            <a:t>(2014)  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1" kern="1200" dirty="0"/>
            <a:t>SB 1383-</a:t>
          </a:r>
          <a:r>
            <a:rPr lang="en-US" sz="2000" b="1" i="1" kern="1200" dirty="0"/>
            <a:t>Short-Lived Climate Pollutants Act </a:t>
          </a:r>
          <a:r>
            <a:rPr lang="en-US" sz="1600" b="0" i="1" kern="1200" dirty="0"/>
            <a:t>(2016) </a:t>
          </a:r>
        </a:p>
      </dsp:txBody>
      <dsp:txXfrm>
        <a:off x="0" y="291536"/>
        <a:ext cx="8684559" cy="5380200"/>
      </dsp:txXfrm>
    </dsp:sp>
    <dsp:sp modelId="{60FCF6F3-9C7A-478F-BD8A-1444EC4CCAC9}">
      <dsp:nvSpPr>
        <dsp:cNvPr id="0" name=""/>
        <dsp:cNvSpPr/>
      </dsp:nvSpPr>
      <dsp:spPr>
        <a:xfrm>
          <a:off x="284311" y="0"/>
          <a:ext cx="8294839" cy="1114897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9779" tIns="0" rIns="229779" bIns="0" numCol="1" spcCol="1270" anchor="ctr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 dirty="0"/>
            <a:t>New Gen. Legislative Mandates </a:t>
          </a:r>
        </a:p>
      </dsp:txBody>
      <dsp:txXfrm>
        <a:off x="338736" y="54425"/>
        <a:ext cx="8185989" cy="10060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71453"/>
          </a:xfrm>
          <a:prstGeom prst="rect">
            <a:avLst/>
          </a:prstGeom>
        </p:spPr>
        <p:txBody>
          <a:bodyPr vert="horz" lIns="93695" tIns="46849" rIns="93695" bIns="4684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40" y="1"/>
            <a:ext cx="3037840" cy="471453"/>
          </a:xfrm>
          <a:prstGeom prst="rect">
            <a:avLst/>
          </a:prstGeom>
        </p:spPr>
        <p:txBody>
          <a:bodyPr vert="horz" lIns="93695" tIns="46849" rIns="93695" bIns="46849" rtlCol="0"/>
          <a:lstStyle>
            <a:lvl1pPr algn="r">
              <a:defRPr sz="1200"/>
            </a:lvl1pPr>
          </a:lstStyle>
          <a:p>
            <a:fld id="{401C2F57-87CF-42EC-88FD-998F7E66BA2A}" type="datetimeFigureOut">
              <a:rPr lang="en-US" smtClean="0"/>
              <a:t>11/12/2020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74750"/>
            <a:ext cx="5635625" cy="31702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695" tIns="46849" rIns="93695" bIns="4684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522025"/>
            <a:ext cx="5608320" cy="3699837"/>
          </a:xfrm>
          <a:prstGeom prst="rect">
            <a:avLst/>
          </a:prstGeom>
        </p:spPr>
        <p:txBody>
          <a:bodyPr vert="horz" lIns="93695" tIns="46849" rIns="93695" bIns="4684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24964"/>
            <a:ext cx="3037840" cy="471452"/>
          </a:xfrm>
          <a:prstGeom prst="rect">
            <a:avLst/>
          </a:prstGeom>
        </p:spPr>
        <p:txBody>
          <a:bodyPr vert="horz" lIns="93695" tIns="46849" rIns="93695" bIns="4684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40" y="8924964"/>
            <a:ext cx="3037840" cy="471452"/>
          </a:xfrm>
          <a:prstGeom prst="rect">
            <a:avLst/>
          </a:prstGeom>
        </p:spPr>
        <p:txBody>
          <a:bodyPr vert="horz" lIns="93695" tIns="46849" rIns="93695" bIns="46849" rtlCol="0" anchor="b"/>
          <a:lstStyle>
            <a:lvl1pPr algn="r">
              <a:defRPr sz="1200"/>
            </a:lvl1pPr>
          </a:lstStyle>
          <a:p>
            <a:fld id="{5B70B057-6B66-4730-9A2C-2B721E2E07A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686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 you recognize these logos where have you seen them before?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139FD-9707-4C02-A0C6-8CCE2763A13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3088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8964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31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4872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0403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2981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1602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6116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7953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E139FD-9707-4C02-A0C6-8CCE2763A132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1589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E139FD-9707-4C02-A0C6-8CCE2763A132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229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55284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4454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1372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8658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75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8786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354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6304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2713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0836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7610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B057-6B66-4730-9A2C-2B721E2E07A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6975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What to do with the Organic Fraction of the Solid Waste  -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C00CAE-E533-4B64-9769-A8DBD02FE34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773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5105401"/>
            <a:ext cx="8229600" cy="1362075"/>
          </a:xfrm>
        </p:spPr>
        <p:txBody>
          <a:bodyPr anchor="t"/>
          <a:lstStyle>
            <a:lvl1pPr algn="l">
              <a:defRPr sz="4000" b="1" cap="all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12282A3-33B3-46F2-8CD9-4F47FEEB40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0800" y="4801645"/>
            <a:ext cx="2949485" cy="1666875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62DC68B-431B-4088-89DF-6A59A38264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2091" y="228600"/>
            <a:ext cx="11233509" cy="4438291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2571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6C4BA-1963-DB4C-A52D-C9FEDFFBFBA0}" type="datetimeFigureOut">
              <a:rPr lang="en-US" smtClean="0"/>
              <a:pPr/>
              <a:t>11/12/2020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82EBE-50C8-B54F-A327-9D20D01C91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9518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09600" y="1676400"/>
            <a:ext cx="11074400" cy="4495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63344" y="6428921"/>
            <a:ext cx="5158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B6217-D9C4-4DE7-8B4D-2EDCC60078A1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392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  <p:sldLayoutId id="2147483668" r:id="rId17"/>
    <p:sldLayoutId id="2147483669" r:id="rId18"/>
    <p:sldLayoutId id="2147483670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microsoft.com/office/2007/relationships/hdphoto" Target="../media/hdphoto2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1.wdp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1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Relationship Id="rId1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9" Type="http://schemas.microsoft.com/office/2007/relationships/hdphoto" Target="../media/hdphoto4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.xml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28460BD8-AE3F-4AC9-9D0B-717052AA5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4420CFE-F482-466E-9E1E-C78513C0B8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0">
              <a:extLst>
                <a:ext uri="{FF2B5EF4-FFF2-40B4-BE49-F238E27FC236}">
                  <a16:creationId xmlns:a16="http://schemas.microsoft.com/office/drawing/2014/main" id="{5331032B-BD21-4BDA-920C-12E3580525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>
              <a:extLst>
                <a:ext uri="{FF2B5EF4-FFF2-40B4-BE49-F238E27FC236}">
                  <a16:creationId xmlns:a16="http://schemas.microsoft.com/office/drawing/2014/main" id="{E7514DA3-59E7-409E-8A3B-AD097F6E56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>
              <a:extLst>
                <a:ext uri="{FF2B5EF4-FFF2-40B4-BE49-F238E27FC236}">
                  <a16:creationId xmlns:a16="http://schemas.microsoft.com/office/drawing/2014/main" id="{57B9A2A6-3BE4-4599-9364-F71C5BFD61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4FD744C6-4ED8-4BC9-BF68-6BDF701C5D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>
              <a:extLst>
                <a:ext uri="{FF2B5EF4-FFF2-40B4-BE49-F238E27FC236}">
                  <a16:creationId xmlns:a16="http://schemas.microsoft.com/office/drawing/2014/main" id="{092C5BAD-C911-4F8F-A1C5-470268BE66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>
              <a:extLst>
                <a:ext uri="{FF2B5EF4-FFF2-40B4-BE49-F238E27FC236}">
                  <a16:creationId xmlns:a16="http://schemas.microsoft.com/office/drawing/2014/main" id="{B133D0C8-4EC4-424F-8E70-0482D5B1B6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>
              <a:extLst>
                <a:ext uri="{FF2B5EF4-FFF2-40B4-BE49-F238E27FC236}">
                  <a16:creationId xmlns:a16="http://schemas.microsoft.com/office/drawing/2014/main" id="{7B1532A0-F4B3-4DE8-B18F-740CAAD25A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8EFDD162-BBBA-4062-8BBF-53DBA10913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DCFC9E65-3E19-4483-B952-25D29683CA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0ADFFC45-3DC9-4433-926F-043E879D9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5F26A87-0610-435F-AA13-BD658385C9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267230" y="-8468"/>
            <a:ext cx="4763558" cy="6866467"/>
            <a:chOff x="67175" y="-8467"/>
            <a:chExt cx="4763558" cy="6866467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6321436-5AAD-4FB6-BB0D-316D4540E8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448300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4B0BD33-3D46-4F43-947A-825DFEF610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67175" y="3681413"/>
              <a:ext cx="4763558" cy="3176587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  <a:alpha val="8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 23">
              <a:extLst>
                <a:ext uri="{FF2B5EF4-FFF2-40B4-BE49-F238E27FC236}">
                  <a16:creationId xmlns:a16="http://schemas.microsoft.com/office/drawing/2014/main" id="{92E26C27-E1F5-47DC-9F83-469D196C55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58764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7" name="Rectangle 25">
              <a:extLst>
                <a:ext uri="{FF2B5EF4-FFF2-40B4-BE49-F238E27FC236}">
                  <a16:creationId xmlns:a16="http://schemas.microsoft.com/office/drawing/2014/main" id="{95F944E7-2B4E-4AE2-B4DB-846FF8AE0B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0730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Isosceles Triangle 37">
              <a:extLst>
                <a:ext uri="{FF2B5EF4-FFF2-40B4-BE49-F238E27FC236}">
                  <a16:creationId xmlns:a16="http://schemas.microsoft.com/office/drawing/2014/main" id="{FF14952D-390F-46CC-B302-73DDD9C416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9621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Rectangle 27">
              <a:extLst>
                <a:ext uri="{FF2B5EF4-FFF2-40B4-BE49-F238E27FC236}">
                  <a16:creationId xmlns:a16="http://schemas.microsoft.com/office/drawing/2014/main" id="{867CDE55-B22A-40D0-882A-9452919EEC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11788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>
              <a:extLst>
                <a:ext uri="{FF2B5EF4-FFF2-40B4-BE49-F238E27FC236}">
                  <a16:creationId xmlns:a16="http://schemas.microsoft.com/office/drawing/2014/main" id="{8C409231-C942-4808-B529-DAC32A7DB0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448954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3" name="Title 12">
            <a:extLst>
              <a:ext uri="{FF2B5EF4-FFF2-40B4-BE49-F238E27FC236}">
                <a16:creationId xmlns:a16="http://schemas.microsoft.com/office/drawing/2014/main" id="{9EC1C3AD-76BF-4623-AD1C-02C7FAA26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657" y="2254381"/>
            <a:ext cx="5448155" cy="301532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5400" dirty="0">
                <a:solidFill>
                  <a:srgbClr val="0070C0"/>
                </a:solidFill>
                <a:latin typeface="+mj-lt"/>
              </a:rPr>
              <a:t>ZERO ORGANICS TO LANDFILL</a:t>
            </a:r>
            <a:br>
              <a:rPr lang="en-US" sz="5400" dirty="0">
                <a:solidFill>
                  <a:srgbClr val="0070C0"/>
                </a:solidFill>
                <a:latin typeface="+mj-lt"/>
              </a:rPr>
            </a:br>
            <a:br>
              <a:rPr lang="en-US" sz="5400" dirty="0">
                <a:solidFill>
                  <a:srgbClr val="0070C0"/>
                </a:solidFill>
                <a:latin typeface="+mj-lt"/>
              </a:rPr>
            </a:br>
            <a:r>
              <a:rPr lang="en-US" sz="4400" dirty="0">
                <a:solidFill>
                  <a:srgbClr val="0070C0"/>
                </a:solidFill>
                <a:latin typeface="+mj-lt"/>
              </a:rPr>
              <a:t>Hilary Gans</a:t>
            </a:r>
            <a:br>
              <a:rPr lang="en-US" sz="4400" dirty="0">
                <a:solidFill>
                  <a:srgbClr val="0070C0"/>
                </a:solidFill>
                <a:latin typeface="+mj-lt"/>
              </a:rPr>
            </a:br>
            <a:r>
              <a:rPr lang="en-US" sz="4400" dirty="0">
                <a:solidFill>
                  <a:srgbClr val="0070C0"/>
                </a:solidFill>
                <a:latin typeface="+mj-lt"/>
              </a:rPr>
              <a:t>CBA 11/13/20</a:t>
            </a:r>
            <a:br>
              <a:rPr lang="en-US" sz="4400" dirty="0">
                <a:solidFill>
                  <a:srgbClr val="0070C0"/>
                </a:solidFill>
                <a:latin typeface="+mj-lt"/>
              </a:rPr>
            </a:br>
            <a:r>
              <a:rPr lang="en-US" sz="3100" b="0" cap="none" dirty="0">
                <a:solidFill>
                  <a:srgbClr val="0070C0"/>
                </a:solidFill>
                <a:latin typeface="+mj-lt"/>
              </a:rPr>
              <a:t>hgans@rethinkwaste.org</a:t>
            </a:r>
            <a:endParaRPr lang="en-US" sz="5400" b="0" cap="none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69370F01-B8C9-4CE4-824C-92B2792E6E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36497" y="-8468"/>
            <a:ext cx="5074930" cy="6866468"/>
          </a:xfrm>
          <a:custGeom>
            <a:avLst/>
            <a:gdLst>
              <a:gd name="connsiteX0" fmla="*/ 0 w 5074930"/>
              <a:gd name="connsiteY0" fmla="*/ 0 h 6858000"/>
              <a:gd name="connsiteX1" fmla="*/ 1249825 w 5074930"/>
              <a:gd name="connsiteY1" fmla="*/ 0 h 6858000"/>
              <a:gd name="connsiteX2" fmla="*/ 1249825 w 5074930"/>
              <a:gd name="connsiteY2" fmla="*/ 8457 h 6858000"/>
              <a:gd name="connsiteX3" fmla="*/ 5074930 w 5074930"/>
              <a:gd name="connsiteY3" fmla="*/ 8457 h 6858000"/>
              <a:gd name="connsiteX4" fmla="*/ 5074930 w 5074930"/>
              <a:gd name="connsiteY4" fmla="*/ 6858000 h 6858000"/>
              <a:gd name="connsiteX5" fmla="*/ 1249825 w 5074930"/>
              <a:gd name="connsiteY5" fmla="*/ 6858000 h 6858000"/>
              <a:gd name="connsiteX6" fmla="*/ 1109383 w 507493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74930" h="6858000">
                <a:moveTo>
                  <a:pt x="0" y="0"/>
                </a:moveTo>
                <a:lnTo>
                  <a:pt x="1249825" y="0"/>
                </a:lnTo>
                <a:lnTo>
                  <a:pt x="1249825" y="8457"/>
                </a:lnTo>
                <a:lnTo>
                  <a:pt x="5074930" y="8457"/>
                </a:lnTo>
                <a:lnTo>
                  <a:pt x="5074930" y="6858000"/>
                </a:lnTo>
                <a:lnTo>
                  <a:pt x="1249825" y="6858000"/>
                </a:lnTo>
                <a:lnTo>
                  <a:pt x="1109383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C6582F-ABA0-435D-A283-0C0AC735653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5646" y="3720308"/>
            <a:ext cx="4269645" cy="2696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04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41202" y="1668343"/>
            <a:ext cx="2507844" cy="24187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801" y="171759"/>
            <a:ext cx="9753600" cy="83192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Organics to Energy (O2E) Process</a:t>
            </a:r>
            <a:endParaRPr lang="en-US" sz="4000" dirty="0">
              <a:solidFill>
                <a:srgbClr val="0070C0"/>
              </a:solidFill>
            </a:endParaRPr>
          </a:p>
        </p:txBody>
      </p:sp>
      <p:pic>
        <p:nvPicPr>
          <p:cNvPr id="9" name="Grafik 5">
            <a:extLst>
              <a:ext uri="{FF2B5EF4-FFF2-40B4-BE49-F238E27FC236}">
                <a16:creationId xmlns:a16="http://schemas.microsoft.com/office/drawing/2014/main" id="{9979B153-BA77-48DF-8BC1-F6DD564BCF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 cstate="email">
            <a:lum brigh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786" y="1634403"/>
            <a:ext cx="2363535" cy="24527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18865" y="1626139"/>
            <a:ext cx="2581610" cy="24187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611824" y="971543"/>
            <a:ext cx="1440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Organic Slurry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51912" y="1014410"/>
            <a:ext cx="1412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Extracting </a:t>
            </a:r>
          </a:p>
          <a:p>
            <a:pPr algn="ctr"/>
            <a:r>
              <a:rPr lang="en-US" b="1" dirty="0"/>
              <a:t>  OFMSW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A7A5B0-C4EA-4453-BFA3-5A5CB2A959D5}"/>
              </a:ext>
            </a:extLst>
          </p:cNvPr>
          <p:cNvSpPr txBox="1"/>
          <p:nvPr/>
        </p:nvSpPr>
        <p:spPr>
          <a:xfrm>
            <a:off x="1485174" y="4644937"/>
            <a:ext cx="2284295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MSW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387C4255-CCE1-4990-BB83-8A140FEF5C4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6669" y="1668343"/>
            <a:ext cx="2507844" cy="2418768"/>
          </a:xfrm>
          <a:prstGeom prst="rect">
            <a:avLst/>
          </a:prstGeom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C21A41B4-47DA-4429-9DD3-8EA5490169FA}"/>
              </a:ext>
            </a:extLst>
          </p:cNvPr>
          <p:cNvSpPr txBox="1"/>
          <p:nvPr/>
        </p:nvSpPr>
        <p:spPr>
          <a:xfrm>
            <a:off x="3308390" y="1016231"/>
            <a:ext cx="1438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  Sorting Organics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E7325AF-7A85-4A42-9BB1-A2670245832B}"/>
              </a:ext>
            </a:extLst>
          </p:cNvPr>
          <p:cNvSpPr txBox="1"/>
          <p:nvPr/>
        </p:nvSpPr>
        <p:spPr>
          <a:xfrm>
            <a:off x="858638" y="4485293"/>
            <a:ext cx="1412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MSW/SSO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3A3829-2529-44A5-A21F-EE75B8345687}"/>
              </a:ext>
            </a:extLst>
          </p:cNvPr>
          <p:cNvSpPr txBox="1"/>
          <p:nvPr/>
        </p:nvSpPr>
        <p:spPr>
          <a:xfrm>
            <a:off x="771624" y="984289"/>
            <a:ext cx="1438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  Collecting</a:t>
            </a:r>
          </a:p>
          <a:p>
            <a:pPr algn="ctr"/>
            <a:r>
              <a:rPr lang="en-US" b="1" dirty="0"/>
              <a:t>SSO/MSW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F5CE415-A0A0-4D76-8027-ED7FCFB928D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8938" y="4655490"/>
            <a:ext cx="9222433" cy="214536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BA1F746-8D5A-448D-BA91-8697E528CBF1}"/>
              </a:ext>
            </a:extLst>
          </p:cNvPr>
          <p:cNvSpPr txBox="1"/>
          <p:nvPr/>
        </p:nvSpPr>
        <p:spPr>
          <a:xfrm>
            <a:off x="2270997" y="4391148"/>
            <a:ext cx="5239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Anaergia OREX Press - Extracting Organics</a:t>
            </a:r>
          </a:p>
        </p:txBody>
      </p:sp>
    </p:spTree>
    <p:extLst>
      <p:ext uri="{BB962C8B-B14F-4D97-AF65-F5344CB8AC3E}">
        <p14:creationId xmlns:p14="http://schemas.microsoft.com/office/powerpoint/2010/main" val="3127369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120B7E5-F9A5-4C64-BBBC-36FEB20B0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410" y="168438"/>
            <a:ext cx="11390907" cy="715616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O2E Pilot Equipment at Shoreway</a:t>
            </a:r>
            <a:endParaRPr lang="en-US" sz="4000" dirty="0">
              <a:solidFill>
                <a:srgbClr val="0070C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A7F4610-1E88-4BE3-BF8B-20F3627CD7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361" b="6179"/>
          <a:stretch/>
        </p:blipFill>
        <p:spPr>
          <a:xfrm>
            <a:off x="315914" y="1036554"/>
            <a:ext cx="10797380" cy="58214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90B8C1F-E378-4816-9192-55B27BDCA791}"/>
              </a:ext>
            </a:extLst>
          </p:cNvPr>
          <p:cNvSpPr txBox="1"/>
          <p:nvPr/>
        </p:nvSpPr>
        <p:spPr>
          <a:xfrm>
            <a:off x="712410" y="4112378"/>
            <a:ext cx="1442005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Storage Tanks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08E60A-8530-4BFB-AB2F-DA7CE07EF74A}"/>
              </a:ext>
            </a:extLst>
          </p:cNvPr>
          <p:cNvSpPr txBox="1"/>
          <p:nvPr/>
        </p:nvSpPr>
        <p:spPr>
          <a:xfrm>
            <a:off x="4767848" y="4570009"/>
            <a:ext cx="1431602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Truck Load Out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00B284-C5CC-4DE0-8E3A-E16E2E22ED4A}"/>
              </a:ext>
            </a:extLst>
          </p:cNvPr>
          <p:cNvSpPr txBox="1"/>
          <p:nvPr/>
        </p:nvSpPr>
        <p:spPr>
          <a:xfrm>
            <a:off x="7369939" y="1862919"/>
            <a:ext cx="103111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Shredder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46DA22-0B90-4DD5-889D-1A9A819B13D5}"/>
              </a:ext>
            </a:extLst>
          </p:cNvPr>
          <p:cNvSpPr txBox="1"/>
          <p:nvPr/>
        </p:nvSpPr>
        <p:spPr>
          <a:xfrm>
            <a:off x="2864028" y="3057525"/>
            <a:ext cx="984073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Polisher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713327-811C-441F-9263-51CD6E2C4898}"/>
              </a:ext>
            </a:extLst>
          </p:cNvPr>
          <p:cNvSpPr txBox="1"/>
          <p:nvPr/>
        </p:nvSpPr>
        <p:spPr>
          <a:xfrm>
            <a:off x="5436364" y="2439182"/>
            <a:ext cx="80251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OREX</a:t>
            </a:r>
          </a:p>
        </p:txBody>
      </p:sp>
    </p:spTree>
    <p:extLst>
      <p:ext uri="{BB962C8B-B14F-4D97-AF65-F5344CB8AC3E}">
        <p14:creationId xmlns:p14="http://schemas.microsoft.com/office/powerpoint/2010/main" val="42040491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6B0EA-820D-0D4C-9F96-FFA72DB0C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898" y="577683"/>
            <a:ext cx="10473109" cy="884405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O2E Pilot Expense &amp; Source of Funds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65AF277-82D3-4246-8EBD-4A9CB8B2D7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307057"/>
              </p:ext>
            </p:extLst>
          </p:nvPr>
        </p:nvGraphicFramePr>
        <p:xfrm>
          <a:off x="749348" y="1747595"/>
          <a:ext cx="8469539" cy="257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7821">
                  <a:extLst>
                    <a:ext uri="{9D8B030D-6E8A-4147-A177-3AD203B41FA5}">
                      <a16:colId xmlns:a16="http://schemas.microsoft.com/office/drawing/2014/main" val="442308946"/>
                    </a:ext>
                  </a:extLst>
                </a:gridCol>
                <a:gridCol w="6331718">
                  <a:extLst>
                    <a:ext uri="{9D8B030D-6E8A-4147-A177-3AD203B41FA5}">
                      <a16:colId xmlns:a16="http://schemas.microsoft.com/office/drawing/2014/main" val="2299227082"/>
                    </a:ext>
                  </a:extLst>
                </a:gridCol>
              </a:tblGrid>
              <a:tr h="5148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2"/>
                          </a:solidFill>
                        </a:rPr>
                        <a:t>($5,000,000)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2"/>
                          </a:solidFill>
                        </a:rPr>
                        <a:t>Anaergia Equipment Installed Cost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8626020"/>
                  </a:ext>
                </a:extLst>
              </a:tr>
              <a:tr h="514867">
                <a:tc>
                  <a:txBody>
                    <a:bodyPr/>
                    <a:lstStyle/>
                    <a:p>
                      <a:r>
                        <a:rPr lang="en-US" sz="2400" dirty="0"/>
                        <a:t>$ 1,200,000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CalRecycle – Repurposed Orex Press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4089000"/>
                  </a:ext>
                </a:extLst>
              </a:tr>
              <a:tr h="514867">
                <a:tc>
                  <a:txBody>
                    <a:bodyPr/>
                    <a:lstStyle/>
                    <a:p>
                      <a:r>
                        <a:rPr lang="en-US" sz="2400" dirty="0"/>
                        <a:t>$ 1,800,000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CalRecycle – Polisher Grant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910324"/>
                  </a:ext>
                </a:extLst>
              </a:tr>
              <a:tr h="514867">
                <a:tc>
                  <a:txBody>
                    <a:bodyPr/>
                    <a:lstStyle/>
                    <a:p>
                      <a:r>
                        <a:rPr lang="en-US" sz="2400" i="0" u="none" dirty="0"/>
                        <a:t>$ 1,000,000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San Mateo County Grant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2782184"/>
                  </a:ext>
                </a:extLst>
              </a:tr>
              <a:tr h="513474">
                <a:tc>
                  <a:txBody>
                    <a:bodyPr/>
                    <a:lstStyle/>
                    <a:p>
                      <a:r>
                        <a:rPr lang="en-US" sz="2400" b="0" dirty="0"/>
                        <a:t>$ 1,000,000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Total SBWMA CapEx Cost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6486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7544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90CC2-7510-461F-93BE-A1B43B60D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016" y="816638"/>
            <a:ext cx="4097421" cy="5224724"/>
          </a:xfrm>
        </p:spPr>
        <p:txBody>
          <a:bodyPr anchor="ctr">
            <a:normAutofit/>
          </a:bodyPr>
          <a:lstStyle/>
          <a:p>
            <a:r>
              <a:rPr lang="en-US" sz="4000" b="1" i="1" dirty="0">
                <a:solidFill>
                  <a:srgbClr val="0070C0"/>
                </a:solidFill>
              </a:rPr>
              <a:t>Organics-to-Energy</a:t>
            </a:r>
            <a:r>
              <a:rPr lang="en-US" sz="4000" b="1" dirty="0">
                <a:solidFill>
                  <a:srgbClr val="0070C0"/>
                </a:solidFill>
              </a:rPr>
              <a:t> </a:t>
            </a:r>
            <a:r>
              <a:rPr lang="en-US" sz="4000" b="1" i="1" dirty="0">
                <a:solidFill>
                  <a:srgbClr val="0070C0"/>
                </a:solidFill>
              </a:rPr>
              <a:t>(O2E) ProJet Phasing</a:t>
            </a:r>
            <a:endParaRPr lang="en-US" b="1" i="1" dirty="0">
              <a:solidFill>
                <a:srgbClr val="0070C0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5F7E3B-C5F1-40E0-A491-558BAFBC1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241804" y="1460500"/>
            <a:ext cx="0" cy="3937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24B4D5-E149-4634-8B49-313F0BBEF4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4" y="341376"/>
            <a:ext cx="5513643" cy="638860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400" b="1" i="1" u="sng" dirty="0"/>
              <a:t>Phase 1: O2E Pilot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i="1" dirty="0"/>
              <a:t>Validate full 02E system diversion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i="1" dirty="0"/>
              <a:t>Validate WWTP AD partnership</a:t>
            </a:r>
          </a:p>
          <a:p>
            <a:pPr marL="0" indent="0">
              <a:buNone/>
            </a:pPr>
            <a:endParaRPr lang="en-US" sz="2000" b="1" i="1" u="sng" dirty="0"/>
          </a:p>
          <a:p>
            <a:pPr marL="0" indent="0">
              <a:buNone/>
            </a:pPr>
            <a:r>
              <a:rPr lang="en-US" sz="2400" b="1" i="1" u="sng" dirty="0"/>
              <a:t>Phase 2: Full O2E w/ MSW Sorting)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i="1" dirty="0"/>
              <a:t>Eliminate Organics to landfill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i="1" dirty="0"/>
              <a:t>Eliminate Recyclables to landfill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i="1" dirty="0"/>
              <a:t>Reduce GHG emissions from LF + trucking</a:t>
            </a:r>
          </a:p>
          <a:p>
            <a:pPr marL="0" indent="0">
              <a:buNone/>
            </a:pPr>
            <a:endParaRPr lang="en-US" sz="2000" i="1" u="sng" dirty="0"/>
          </a:p>
          <a:p>
            <a:pPr marL="0" indent="0">
              <a:buNone/>
            </a:pPr>
            <a:r>
              <a:rPr lang="en-US" sz="2400" b="1" i="1" u="sng" dirty="0"/>
              <a:t>Phase 3 (option): CNG / Bio-CNG</a:t>
            </a:r>
            <a:endParaRPr lang="en-US" sz="2400" b="1" i="1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000" i="1" dirty="0"/>
              <a:t>Convert Collection Fleet to CNG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i="1" dirty="0"/>
              <a:t>Replace diesel with BioCNG</a:t>
            </a:r>
          </a:p>
          <a:p>
            <a:pPr marL="0" indent="0">
              <a:buNone/>
            </a:pPr>
            <a:endParaRPr lang="en-US" i="1" u="sng" dirty="0"/>
          </a:p>
        </p:txBody>
      </p:sp>
    </p:spTree>
    <p:extLst>
      <p:ext uri="{BB962C8B-B14F-4D97-AF65-F5344CB8AC3E}">
        <p14:creationId xmlns:p14="http://schemas.microsoft.com/office/powerpoint/2010/main" val="11294101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215D3-F326-4E3C-982C-0DE50E866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9" y="271414"/>
            <a:ext cx="8596668" cy="831803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Full-O2E w/ MSW Sort System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DA86FE-D684-460D-804C-15CA92773DC0}"/>
              </a:ext>
            </a:extLst>
          </p:cNvPr>
          <p:cNvSpPr txBox="1"/>
          <p:nvPr/>
        </p:nvSpPr>
        <p:spPr>
          <a:xfrm>
            <a:off x="433787" y="1181203"/>
            <a:ext cx="1580751" cy="923330"/>
          </a:xfrm>
          <a:prstGeom prst="rect">
            <a:avLst/>
          </a:prstGeom>
          <a:solidFill>
            <a:schemeClr val="tx1">
              <a:alpha val="7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MSW Presort In-feed 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400 TPD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662C57-42A2-4031-A99D-31F65B5E4846}"/>
              </a:ext>
            </a:extLst>
          </p:cNvPr>
          <p:cNvSpPr txBox="1"/>
          <p:nvPr/>
        </p:nvSpPr>
        <p:spPr>
          <a:xfrm>
            <a:off x="6848018" y="1015813"/>
            <a:ext cx="1910220" cy="1200329"/>
          </a:xfrm>
          <a:prstGeom prst="rect">
            <a:avLst/>
          </a:prstGeom>
          <a:solidFill>
            <a:schemeClr val="tx1">
              <a:lumMod val="50000"/>
              <a:alpha val="8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Organic Slurry Output to WWTP AD 150TPD/12%TS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0A444BC-D6EC-4669-9EF3-CC7C95F7F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19401"/>
            <a:ext cx="12213682" cy="4038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2AEC4D3-E1CE-4D76-A394-113719A6B3FE}"/>
              </a:ext>
            </a:extLst>
          </p:cNvPr>
          <p:cNvSpPr txBox="1"/>
          <p:nvPr/>
        </p:nvSpPr>
        <p:spPr>
          <a:xfrm>
            <a:off x="3594282" y="1181203"/>
            <a:ext cx="1910220" cy="923330"/>
          </a:xfrm>
          <a:prstGeom prst="rect">
            <a:avLst/>
          </a:prstGeom>
          <a:solidFill>
            <a:schemeClr val="tx1">
              <a:alpha val="7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OFMSW 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In-feed 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100TPD/25%TS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4DD929A-297B-4667-9B65-6A6EAD3B9AB1}"/>
              </a:ext>
            </a:extLst>
          </p:cNvPr>
          <p:cNvSpPr/>
          <p:nvPr/>
        </p:nvSpPr>
        <p:spPr>
          <a:xfrm>
            <a:off x="1225008" y="2143608"/>
            <a:ext cx="2563327" cy="5641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25% capture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34C1BD32-32F7-49EB-9D1A-1BD555563E00}"/>
              </a:ext>
            </a:extLst>
          </p:cNvPr>
          <p:cNvSpPr/>
          <p:nvPr/>
        </p:nvSpPr>
        <p:spPr>
          <a:xfrm>
            <a:off x="4501584" y="2143608"/>
            <a:ext cx="2563327" cy="5995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75% capture</a:t>
            </a:r>
          </a:p>
        </p:txBody>
      </p:sp>
    </p:spTree>
    <p:extLst>
      <p:ext uri="{BB962C8B-B14F-4D97-AF65-F5344CB8AC3E}">
        <p14:creationId xmlns:p14="http://schemas.microsoft.com/office/powerpoint/2010/main" val="411243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2D493-D40F-4C51-8E7A-CC1E10995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870" y="380319"/>
            <a:ext cx="9365163" cy="132080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O2E Benefits</a:t>
            </a:r>
            <a:br>
              <a:rPr lang="en-US" sz="4000" b="1" dirty="0">
                <a:solidFill>
                  <a:srgbClr val="0070C0"/>
                </a:solidFill>
              </a:rPr>
            </a:br>
            <a:r>
              <a:rPr lang="en-US" sz="4000" i="1" dirty="0">
                <a:solidFill>
                  <a:srgbClr val="0070C0"/>
                </a:solidFill>
              </a:rPr>
              <a:t>(Diversion, Green Energy, and GHG)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CEA0D8-7D97-49E6-9BDB-988E4F3308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180"/>
          <a:stretch/>
        </p:blipFill>
        <p:spPr>
          <a:xfrm>
            <a:off x="10463765" y="60960"/>
            <a:ext cx="1674002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057A7F3-D08A-4E46-8F48-833EAB2BD817}"/>
              </a:ext>
            </a:extLst>
          </p:cNvPr>
          <p:cNvSpPr txBox="1"/>
          <p:nvPr/>
        </p:nvSpPr>
        <p:spPr>
          <a:xfrm>
            <a:off x="5582819" y="1942111"/>
            <a:ext cx="19087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Electricity </a:t>
            </a:r>
          </a:p>
          <a:p>
            <a:pPr algn="ctr"/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Production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F40386-B236-4325-8D70-E2C5DB43E03C}"/>
              </a:ext>
            </a:extLst>
          </p:cNvPr>
          <p:cNvSpPr txBox="1"/>
          <p:nvPr/>
        </p:nvSpPr>
        <p:spPr>
          <a:xfrm>
            <a:off x="7705380" y="1962654"/>
            <a:ext cx="1674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BioCNG  </a:t>
            </a:r>
          </a:p>
          <a:p>
            <a:pPr algn="ctr"/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Production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E639E3C-14AC-4FA6-8AD4-E2C0125CF16B}"/>
              </a:ext>
            </a:extLst>
          </p:cNvPr>
          <p:cNvSpPr/>
          <p:nvPr/>
        </p:nvSpPr>
        <p:spPr>
          <a:xfrm>
            <a:off x="5557276" y="2715023"/>
            <a:ext cx="2207521" cy="19427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78C38DD-3F36-493D-ABED-A02E9A7C2EED}"/>
              </a:ext>
            </a:extLst>
          </p:cNvPr>
          <p:cNvSpPr/>
          <p:nvPr/>
        </p:nvSpPr>
        <p:spPr>
          <a:xfrm>
            <a:off x="7775093" y="2734069"/>
            <a:ext cx="1828796" cy="19427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C11564A-ABD2-4C51-8209-0E2E648511A5}"/>
              </a:ext>
            </a:extLst>
          </p:cNvPr>
          <p:cNvSpPr txBox="1"/>
          <p:nvPr/>
        </p:nvSpPr>
        <p:spPr>
          <a:xfrm>
            <a:off x="408429" y="3618573"/>
            <a:ext cx="8763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Pilot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0FAB722-AF73-4926-94F3-7B18B9F2008E}"/>
              </a:ext>
            </a:extLst>
          </p:cNvPr>
          <p:cNvSpPr txBox="1"/>
          <p:nvPr/>
        </p:nvSpPr>
        <p:spPr>
          <a:xfrm>
            <a:off x="116145" y="4096676"/>
            <a:ext cx="1341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/>
              <a:t>Full Scale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A3C6D5-A5D5-4C5B-B92E-6C15E619A0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2573"/>
          <a:stretch/>
        </p:blipFill>
        <p:spPr>
          <a:xfrm>
            <a:off x="1514134" y="2995802"/>
            <a:ext cx="8089755" cy="143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4471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6549" y="321338"/>
            <a:ext cx="9879271" cy="990600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Benefits of Solid Waste/WWTP Partnership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3384" y="1647824"/>
            <a:ext cx="9879271" cy="521017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Reduced Methane GHG emissions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Recovery of green-energy from organics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Ratepayer benefits (trash and WWTP overlap)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Demonstrates public agency value &amp; coordination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Maximize utilization of infrastructure and expertise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Potential BioCNG fleet fueling opportunities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Demonstrates success for future projects/grant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sz="2000" dirty="0"/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endParaRPr lang="en-US" sz="2000" dirty="0"/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486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89CC6-07D0-432B-9579-561AAF4C6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033" y="383761"/>
            <a:ext cx="8884180" cy="2721389"/>
          </a:xfrm>
        </p:spPr>
        <p:txBody>
          <a:bodyPr>
            <a:normAutofit/>
          </a:bodyPr>
          <a:lstStyle/>
          <a:p>
            <a:pPr algn="ctr"/>
            <a:r>
              <a:rPr lang="en-US" b="1" i="1" dirty="0">
                <a:solidFill>
                  <a:srgbClr val="0070C0"/>
                </a:solidFill>
              </a:rPr>
              <a:t>The O2E project represents the single greatest action </a:t>
            </a:r>
            <a:br>
              <a:rPr lang="en-US" b="1" i="1" dirty="0">
                <a:solidFill>
                  <a:srgbClr val="0070C0"/>
                </a:solidFill>
              </a:rPr>
            </a:br>
            <a:r>
              <a:rPr lang="en-US" b="1" i="1" dirty="0">
                <a:solidFill>
                  <a:srgbClr val="0070C0"/>
                </a:solidFill>
              </a:rPr>
              <a:t>that the RethinkWaste can take </a:t>
            </a:r>
            <a:br>
              <a:rPr lang="en-US" b="1" i="1" dirty="0">
                <a:solidFill>
                  <a:srgbClr val="0070C0"/>
                </a:solidFill>
              </a:rPr>
            </a:br>
            <a:r>
              <a:rPr lang="en-US" b="1" i="1" dirty="0">
                <a:solidFill>
                  <a:srgbClr val="0070C0"/>
                </a:solidFill>
              </a:rPr>
              <a:t>to mitigate GHG &amp; climate change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1969238-0165-431F-B394-8336ED4E63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8581" y="3915782"/>
            <a:ext cx="1962702" cy="13035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C23417-4658-4DEB-B1D6-1A452EA8E8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400" y="3429001"/>
            <a:ext cx="7429737" cy="201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5565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8EAD83-CC7B-44A7-B44D-8EA430A0FE26}"/>
              </a:ext>
            </a:extLst>
          </p:cNvPr>
          <p:cNvSpPr txBox="1"/>
          <p:nvPr/>
        </p:nvSpPr>
        <p:spPr>
          <a:xfrm>
            <a:off x="1812897" y="2393343"/>
            <a:ext cx="68498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/>
              <a:t>SUPPORT SLIDES</a:t>
            </a:r>
          </a:p>
        </p:txBody>
      </p:sp>
    </p:spTree>
    <p:extLst>
      <p:ext uri="{BB962C8B-B14F-4D97-AF65-F5344CB8AC3E}">
        <p14:creationId xmlns:p14="http://schemas.microsoft.com/office/powerpoint/2010/main" val="2292948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1D5AFD4-437D-4A94-AFCA-7C698AAB2A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034" y="1589416"/>
            <a:ext cx="4155632" cy="35661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6CDD3E-BED3-4C94-BDAA-8C2F5B67A3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2368" y="1597437"/>
            <a:ext cx="4155632" cy="357303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E048A0-E1C8-4063-80BA-54CAB6602A07}"/>
              </a:ext>
            </a:extLst>
          </p:cNvPr>
          <p:cNvSpPr txBox="1"/>
          <p:nvPr/>
        </p:nvSpPr>
        <p:spPr>
          <a:xfrm>
            <a:off x="563034" y="5486402"/>
            <a:ext cx="89473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Current: Comm./MFD w/Organic Service = Approx. 20%</a:t>
            </a:r>
          </a:p>
          <a:p>
            <a:r>
              <a:rPr lang="en-US" dirty="0"/>
              <a:t>Current: Comm. Organic (SSO) Lifts = 7%</a:t>
            </a:r>
          </a:p>
          <a:p>
            <a:r>
              <a:rPr lang="en-US" sz="2000" b="1" dirty="0"/>
              <a:t>Double Organics Lifts to 14% = </a:t>
            </a:r>
            <a:r>
              <a:rPr lang="en-US" sz="2000" b="1" u="sng" dirty="0"/>
              <a:t>Increase of $2.5M/year in Collection Costs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86F9DB-8F85-44A1-85C4-83D5E0A83B30}"/>
              </a:ext>
            </a:extLst>
          </p:cNvPr>
          <p:cNvSpPr txBox="1">
            <a:spLocks/>
          </p:cNvSpPr>
          <p:nvPr/>
        </p:nvSpPr>
        <p:spPr>
          <a:xfrm>
            <a:off x="128210" y="415180"/>
            <a:ext cx="9845960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300" b="1" dirty="0"/>
              <a:t>Adding Commercial Organics Collection is Expensive </a:t>
            </a:r>
          </a:p>
          <a:p>
            <a:r>
              <a:rPr lang="en-US" sz="2900" i="1" dirty="0"/>
              <a:t>(And Does Not Solve the Contamination issue)</a:t>
            </a:r>
            <a:br>
              <a:rPr lang="en-US" sz="3100" dirty="0"/>
            </a:br>
            <a:endParaRPr lang="en-US" sz="2700" i="1" dirty="0"/>
          </a:p>
        </p:txBody>
      </p:sp>
    </p:spTree>
    <p:extLst>
      <p:ext uri="{BB962C8B-B14F-4D97-AF65-F5344CB8AC3E}">
        <p14:creationId xmlns:p14="http://schemas.microsoft.com/office/powerpoint/2010/main" val="2161412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03AFC-4020-45C9-B50C-B756EAEFA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583" y="355526"/>
            <a:ext cx="8596668" cy="13208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SBWMA Environmental Goals:</a:t>
            </a:r>
            <a:br>
              <a:rPr lang="en-US" dirty="0">
                <a:solidFill>
                  <a:srgbClr val="0070C0"/>
                </a:solidFill>
              </a:rPr>
            </a:br>
            <a:r>
              <a:rPr lang="en-US" dirty="0">
                <a:solidFill>
                  <a:srgbClr val="0070C0"/>
                </a:solidFill>
              </a:rPr>
              <a:t>       “</a:t>
            </a:r>
            <a:r>
              <a:rPr lang="en-US" b="1" i="1" dirty="0">
                <a:solidFill>
                  <a:srgbClr val="0070C0"/>
                </a:solidFill>
              </a:rPr>
              <a:t>Triple-Zero”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351D7FC-0773-476C-A9D2-61C946FAED1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5791843"/>
              </p:ext>
            </p:extLst>
          </p:nvPr>
        </p:nvGraphicFramePr>
        <p:xfrm>
          <a:off x="747423" y="1826633"/>
          <a:ext cx="6957921" cy="2767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EFDBA5BA-D2E4-42E8-B18B-9F62DCF74A3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917" y="4909860"/>
            <a:ext cx="4050378" cy="159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8486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3C152-D19A-49DF-B99C-A1060DE77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292613"/>
            <a:ext cx="10440725" cy="763398"/>
          </a:xfrm>
        </p:spPr>
        <p:txBody>
          <a:bodyPr>
            <a:normAutofit/>
          </a:bodyPr>
          <a:lstStyle/>
          <a:p>
            <a:r>
              <a:rPr lang="en-US" sz="3200" b="1" dirty="0"/>
              <a:t>O2E Full-System Projected Overall SBWMA Diversion</a:t>
            </a:r>
            <a:endParaRPr lang="en-US" sz="20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9569A4-ECA2-46C4-B32F-2F7B2DA60ED3}"/>
              </a:ext>
            </a:extLst>
          </p:cNvPr>
          <p:cNvSpPr txBox="1"/>
          <p:nvPr/>
        </p:nvSpPr>
        <p:spPr>
          <a:xfrm>
            <a:off x="3412960" y="1056011"/>
            <a:ext cx="4090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Projected Diversion – 66%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345E18-7172-44F1-AEE1-59AB53F372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0261" y="1517676"/>
            <a:ext cx="5911132" cy="5279562"/>
          </a:xfrm>
          <a:prstGeom prst="rect">
            <a:avLst/>
          </a:prstGeom>
        </p:spPr>
      </p:pic>
      <p:sp>
        <p:nvSpPr>
          <p:cNvPr id="3" name="Callout: Line 2">
            <a:extLst>
              <a:ext uri="{FF2B5EF4-FFF2-40B4-BE49-F238E27FC236}">
                <a16:creationId xmlns:a16="http://schemas.microsoft.com/office/drawing/2014/main" id="{CA6ABF81-3280-4E33-8648-1E517B1AD6DA}"/>
              </a:ext>
            </a:extLst>
          </p:cNvPr>
          <p:cNvSpPr/>
          <p:nvPr/>
        </p:nvSpPr>
        <p:spPr>
          <a:xfrm>
            <a:off x="601244" y="2699752"/>
            <a:ext cx="1764085" cy="2070100"/>
          </a:xfrm>
          <a:prstGeom prst="borderCallout1">
            <a:avLst>
              <a:gd name="adj1" fmla="val 18751"/>
              <a:gd name="adj2" fmla="val 101389"/>
              <a:gd name="adj3" fmla="val 96393"/>
              <a:gd name="adj4" fmla="val 222863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O2E Project will </a:t>
            </a:r>
            <a:r>
              <a:rPr lang="en-US" b="1" dirty="0"/>
              <a:t>Increase SBWMA Diversion </a:t>
            </a:r>
            <a:r>
              <a:rPr lang="en-US" b="1" u="sng" dirty="0"/>
              <a:t>16%</a:t>
            </a:r>
            <a:r>
              <a:rPr lang="en-US" b="1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105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6B0EA-820D-0D4C-9F96-FFA72DB0C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694" y="501317"/>
            <a:ext cx="11143493" cy="1086852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rgbClr val="0070C0"/>
                </a:solidFill>
                <a:highlight>
                  <a:srgbClr val="FFFF00"/>
                </a:highlight>
              </a:rPr>
              <a:t>O2E </a:t>
            </a:r>
            <a:r>
              <a:rPr lang="en-US" sz="4000" b="1" u="sng" dirty="0">
                <a:solidFill>
                  <a:srgbClr val="0070C0"/>
                </a:solidFill>
                <a:highlight>
                  <a:srgbClr val="FFFF00"/>
                </a:highlight>
              </a:rPr>
              <a:t>Pilot</a:t>
            </a:r>
            <a:r>
              <a:rPr lang="en-US" sz="4000" b="1" dirty="0">
                <a:solidFill>
                  <a:srgbClr val="0070C0"/>
                </a:solidFill>
                <a:highlight>
                  <a:srgbClr val="FFFF00"/>
                </a:highlight>
              </a:rPr>
              <a:t> Project - Financial Summary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809D673-BE7C-4127-9ECF-B6975E83A5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838147"/>
              </p:ext>
            </p:extLst>
          </p:nvPr>
        </p:nvGraphicFramePr>
        <p:xfrm>
          <a:off x="760997" y="1359569"/>
          <a:ext cx="7104653" cy="2523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8682">
                  <a:extLst>
                    <a:ext uri="{9D8B030D-6E8A-4147-A177-3AD203B41FA5}">
                      <a16:colId xmlns:a16="http://schemas.microsoft.com/office/drawing/2014/main" val="1382654161"/>
                    </a:ext>
                  </a:extLst>
                </a:gridCol>
                <a:gridCol w="1010652">
                  <a:extLst>
                    <a:ext uri="{9D8B030D-6E8A-4147-A177-3AD203B41FA5}">
                      <a16:colId xmlns:a16="http://schemas.microsoft.com/office/drawing/2014/main" val="3552952891"/>
                    </a:ext>
                  </a:extLst>
                </a:gridCol>
                <a:gridCol w="1645319">
                  <a:extLst>
                    <a:ext uri="{9D8B030D-6E8A-4147-A177-3AD203B41FA5}">
                      <a16:colId xmlns:a16="http://schemas.microsoft.com/office/drawing/2014/main" val="2004993054"/>
                    </a:ext>
                  </a:extLst>
                </a:gridCol>
              </a:tblGrid>
              <a:tr h="370531">
                <a:tc>
                  <a:txBody>
                    <a:bodyPr/>
                    <a:lstStyle/>
                    <a:p>
                      <a:r>
                        <a:rPr lang="en-US" sz="2000" b="1" dirty="0"/>
                        <a:t>O2E Pilot Cost Category </a:t>
                      </a:r>
                    </a:p>
                    <a:p>
                      <a:r>
                        <a:rPr lang="en-US" i="1" dirty="0"/>
                        <a:t>(Based on ~20,000 tons/year)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  <a:p>
                      <a:pPr algn="r"/>
                      <a:r>
                        <a:rPr lang="en-US" dirty="0"/>
                        <a:t>$/Ton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  <a:p>
                      <a:pPr algn="r"/>
                      <a:r>
                        <a:rPr lang="en-US" dirty="0"/>
                        <a:t>Total $/Yr.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7922055"/>
                  </a:ext>
                </a:extLst>
              </a:tr>
              <a:tr h="370531">
                <a:tc>
                  <a:txBody>
                    <a:bodyPr/>
                    <a:lstStyle/>
                    <a:p>
                      <a:r>
                        <a:rPr lang="en-US" dirty="0"/>
                        <a:t>CAPEX (Budget amount of $2.25M)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/>
                        <a:t>11.54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/>
                        <a:t>225,000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8926039"/>
                  </a:ext>
                </a:extLst>
              </a:tr>
              <a:tr h="370531">
                <a:tc>
                  <a:txBody>
                    <a:bodyPr/>
                    <a:lstStyle/>
                    <a:p>
                      <a:r>
                        <a:rPr lang="en-US" dirty="0"/>
                        <a:t>OPEX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/>
                        <a:t>10.95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0" dirty="0"/>
                        <a:t>213,504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144117"/>
                  </a:ext>
                </a:extLst>
              </a:tr>
              <a:tr h="370531">
                <a:tc>
                  <a:txBody>
                    <a:bodyPr/>
                    <a:lstStyle/>
                    <a:p>
                      <a:r>
                        <a:rPr lang="en-US" dirty="0"/>
                        <a:t>Organic Slurry to WWTP (T&amp;D)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52.50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1,023,750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6318791"/>
                  </a:ext>
                </a:extLst>
              </a:tr>
              <a:tr h="370531">
                <a:tc>
                  <a:txBody>
                    <a:bodyPr/>
                    <a:lstStyle/>
                    <a:p>
                      <a:r>
                        <a:rPr lang="en-US" u="sng" dirty="0"/>
                        <a:t>Residual Disposal to Landfill (T&amp;D)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u="sng" dirty="0"/>
                        <a:t>14.43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u="sng" dirty="0"/>
                        <a:t>281,434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1662150"/>
                  </a:ext>
                </a:extLst>
              </a:tr>
              <a:tr h="370531">
                <a:tc>
                  <a:txBody>
                    <a:bodyPr/>
                    <a:lstStyle/>
                    <a:p>
                      <a:pPr algn="l"/>
                      <a:r>
                        <a:rPr lang="en-US" b="1" dirty="0"/>
                        <a:t>Total Cost of O2E Pilot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/>
                        <a:t>$89.42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/>
                        <a:t>$1,743,688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9854661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FA65F38-B9CA-477C-BDE8-BE87E693B7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042975"/>
              </p:ext>
            </p:extLst>
          </p:nvPr>
        </p:nvGraphicFramePr>
        <p:xfrm>
          <a:off x="748971" y="4106696"/>
          <a:ext cx="7104653" cy="74106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448682">
                  <a:extLst>
                    <a:ext uri="{9D8B030D-6E8A-4147-A177-3AD203B41FA5}">
                      <a16:colId xmlns:a16="http://schemas.microsoft.com/office/drawing/2014/main" val="3691576841"/>
                    </a:ext>
                  </a:extLst>
                </a:gridCol>
                <a:gridCol w="1010652">
                  <a:extLst>
                    <a:ext uri="{9D8B030D-6E8A-4147-A177-3AD203B41FA5}">
                      <a16:colId xmlns:a16="http://schemas.microsoft.com/office/drawing/2014/main" val="3721036853"/>
                    </a:ext>
                  </a:extLst>
                </a:gridCol>
                <a:gridCol w="1645319">
                  <a:extLst>
                    <a:ext uri="{9D8B030D-6E8A-4147-A177-3AD203B41FA5}">
                      <a16:colId xmlns:a16="http://schemas.microsoft.com/office/drawing/2014/main" val="3173394014"/>
                    </a:ext>
                  </a:extLst>
                </a:gridCol>
              </a:tblGrid>
              <a:tr h="370531">
                <a:tc>
                  <a:txBody>
                    <a:bodyPr/>
                    <a:lstStyle/>
                    <a:p>
                      <a:r>
                        <a:rPr lang="en-US" dirty="0"/>
                        <a:t>Organic to Compost Cost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$/Ton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Total $/Yr.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3491877"/>
                  </a:ext>
                </a:extLst>
              </a:tr>
              <a:tr h="370531">
                <a:tc>
                  <a:txBody>
                    <a:bodyPr/>
                    <a:lstStyle/>
                    <a:p>
                      <a:r>
                        <a:rPr lang="en-US" b="1" dirty="0"/>
                        <a:t>Current Cost of Transport &amp; Compost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/>
                        <a:t>$69.20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/>
                        <a:t>$1,349,400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4134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95344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9769" y="172622"/>
            <a:ext cx="8596668" cy="625084"/>
          </a:xfrm>
        </p:spPr>
        <p:txBody>
          <a:bodyPr>
            <a:normAutofit fontScale="90000"/>
          </a:bodyPr>
          <a:lstStyle/>
          <a:p>
            <a:r>
              <a:rPr lang="en-US" sz="3200" b="1" dirty="0"/>
              <a:t>SBWMA Technology Partner - Anaergia </a:t>
            </a:r>
            <a:br>
              <a:rPr lang="en-US" dirty="0"/>
            </a:br>
            <a:endParaRPr lang="en-US" dirty="0"/>
          </a:p>
        </p:txBody>
      </p:sp>
      <p:sp>
        <p:nvSpPr>
          <p:cNvPr id="5" name="Isosceles Triangle 4"/>
          <p:cNvSpPr/>
          <p:nvPr/>
        </p:nvSpPr>
        <p:spPr>
          <a:xfrm rot="5400000">
            <a:off x="2574815" y="3127853"/>
            <a:ext cx="897020" cy="383834"/>
          </a:xfrm>
          <a:prstGeom prst="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CA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3543698" y="5162269"/>
            <a:ext cx="3232645" cy="996843"/>
          </a:xfrm>
          <a:custGeom>
            <a:avLst/>
            <a:gdLst>
              <a:gd name="connsiteX0" fmla="*/ 0 w 2302654"/>
              <a:gd name="connsiteY0" fmla="*/ 132537 h 795209"/>
              <a:gd name="connsiteX1" fmla="*/ 132537 w 2302654"/>
              <a:gd name="connsiteY1" fmla="*/ 0 h 795209"/>
              <a:gd name="connsiteX2" fmla="*/ 2170117 w 2302654"/>
              <a:gd name="connsiteY2" fmla="*/ 0 h 795209"/>
              <a:gd name="connsiteX3" fmla="*/ 2302654 w 2302654"/>
              <a:gd name="connsiteY3" fmla="*/ 132537 h 795209"/>
              <a:gd name="connsiteX4" fmla="*/ 2302654 w 2302654"/>
              <a:gd name="connsiteY4" fmla="*/ 662672 h 795209"/>
              <a:gd name="connsiteX5" fmla="*/ 2170117 w 2302654"/>
              <a:gd name="connsiteY5" fmla="*/ 795209 h 795209"/>
              <a:gd name="connsiteX6" fmla="*/ 132537 w 2302654"/>
              <a:gd name="connsiteY6" fmla="*/ 795209 h 795209"/>
              <a:gd name="connsiteX7" fmla="*/ 0 w 2302654"/>
              <a:gd name="connsiteY7" fmla="*/ 662672 h 795209"/>
              <a:gd name="connsiteX8" fmla="*/ 0 w 2302654"/>
              <a:gd name="connsiteY8" fmla="*/ 132537 h 795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2654" h="795209">
                <a:moveTo>
                  <a:pt x="0" y="132537"/>
                </a:moveTo>
                <a:cubicBezTo>
                  <a:pt x="0" y="59339"/>
                  <a:pt x="59339" y="0"/>
                  <a:pt x="132537" y="0"/>
                </a:cubicBezTo>
                <a:lnTo>
                  <a:pt x="2170117" y="0"/>
                </a:lnTo>
                <a:cubicBezTo>
                  <a:pt x="2243315" y="0"/>
                  <a:pt x="2302654" y="59339"/>
                  <a:pt x="2302654" y="132537"/>
                </a:cubicBezTo>
                <a:lnTo>
                  <a:pt x="2302654" y="662672"/>
                </a:lnTo>
                <a:cubicBezTo>
                  <a:pt x="2302654" y="735870"/>
                  <a:pt x="2243315" y="795209"/>
                  <a:pt x="2170117" y="795209"/>
                </a:cubicBezTo>
                <a:lnTo>
                  <a:pt x="132537" y="795209"/>
                </a:lnTo>
                <a:cubicBezTo>
                  <a:pt x="59339" y="795209"/>
                  <a:pt x="0" y="735870"/>
                  <a:pt x="0" y="662672"/>
                </a:cubicBezTo>
                <a:lnTo>
                  <a:pt x="0" y="13253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689" tIns="141688" rIns="141688" bIns="141689" numCol="1" spcCol="1270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Integrated  Solutions Provider</a:t>
            </a:r>
          </a:p>
        </p:txBody>
      </p:sp>
      <p:sp>
        <p:nvSpPr>
          <p:cNvPr id="7" name="Freeform 6"/>
          <p:cNvSpPr/>
          <p:nvPr/>
        </p:nvSpPr>
        <p:spPr>
          <a:xfrm>
            <a:off x="606289" y="4150182"/>
            <a:ext cx="1608082" cy="716875"/>
          </a:xfrm>
          <a:custGeom>
            <a:avLst/>
            <a:gdLst>
              <a:gd name="connsiteX0" fmla="*/ 0 w 2302654"/>
              <a:gd name="connsiteY0" fmla="*/ 132537 h 795209"/>
              <a:gd name="connsiteX1" fmla="*/ 132537 w 2302654"/>
              <a:gd name="connsiteY1" fmla="*/ 0 h 795209"/>
              <a:gd name="connsiteX2" fmla="*/ 2170117 w 2302654"/>
              <a:gd name="connsiteY2" fmla="*/ 0 h 795209"/>
              <a:gd name="connsiteX3" fmla="*/ 2302654 w 2302654"/>
              <a:gd name="connsiteY3" fmla="*/ 132537 h 795209"/>
              <a:gd name="connsiteX4" fmla="*/ 2302654 w 2302654"/>
              <a:gd name="connsiteY4" fmla="*/ 662672 h 795209"/>
              <a:gd name="connsiteX5" fmla="*/ 2170117 w 2302654"/>
              <a:gd name="connsiteY5" fmla="*/ 795209 h 795209"/>
              <a:gd name="connsiteX6" fmla="*/ 132537 w 2302654"/>
              <a:gd name="connsiteY6" fmla="*/ 795209 h 795209"/>
              <a:gd name="connsiteX7" fmla="*/ 0 w 2302654"/>
              <a:gd name="connsiteY7" fmla="*/ 662672 h 795209"/>
              <a:gd name="connsiteX8" fmla="*/ 0 w 2302654"/>
              <a:gd name="connsiteY8" fmla="*/ 132537 h 795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2654" h="795209">
                <a:moveTo>
                  <a:pt x="0" y="132537"/>
                </a:moveTo>
                <a:cubicBezTo>
                  <a:pt x="0" y="59339"/>
                  <a:pt x="59339" y="0"/>
                  <a:pt x="132537" y="0"/>
                </a:cubicBezTo>
                <a:lnTo>
                  <a:pt x="2170117" y="0"/>
                </a:lnTo>
                <a:cubicBezTo>
                  <a:pt x="2243315" y="0"/>
                  <a:pt x="2302654" y="59339"/>
                  <a:pt x="2302654" y="132537"/>
                </a:cubicBezTo>
                <a:lnTo>
                  <a:pt x="2302654" y="662672"/>
                </a:lnTo>
                <a:cubicBezTo>
                  <a:pt x="2302654" y="735870"/>
                  <a:pt x="2243315" y="795209"/>
                  <a:pt x="2170117" y="795209"/>
                </a:cubicBezTo>
                <a:lnTo>
                  <a:pt x="132537" y="795209"/>
                </a:lnTo>
                <a:cubicBezTo>
                  <a:pt x="59339" y="795209"/>
                  <a:pt x="0" y="735870"/>
                  <a:pt x="0" y="662672"/>
                </a:cubicBezTo>
                <a:lnTo>
                  <a:pt x="0" y="13253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689" tIns="141688" rIns="141688" bIns="141689" numCol="1" spcCol="1270" anchor="ctr" anchorCtr="0">
            <a:noAutofit/>
          </a:bodyPr>
          <a:lstStyle/>
          <a:p>
            <a:pPr algn="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Processing Waste</a:t>
            </a:r>
          </a:p>
        </p:txBody>
      </p:sp>
      <p:sp>
        <p:nvSpPr>
          <p:cNvPr id="8" name="Freeform 7"/>
          <p:cNvSpPr/>
          <p:nvPr/>
        </p:nvSpPr>
        <p:spPr>
          <a:xfrm>
            <a:off x="606289" y="3169120"/>
            <a:ext cx="1608082" cy="845683"/>
          </a:xfrm>
          <a:custGeom>
            <a:avLst/>
            <a:gdLst>
              <a:gd name="connsiteX0" fmla="*/ 0 w 2302654"/>
              <a:gd name="connsiteY0" fmla="*/ 132537 h 795209"/>
              <a:gd name="connsiteX1" fmla="*/ 132537 w 2302654"/>
              <a:gd name="connsiteY1" fmla="*/ 0 h 795209"/>
              <a:gd name="connsiteX2" fmla="*/ 2170117 w 2302654"/>
              <a:gd name="connsiteY2" fmla="*/ 0 h 795209"/>
              <a:gd name="connsiteX3" fmla="*/ 2302654 w 2302654"/>
              <a:gd name="connsiteY3" fmla="*/ 132537 h 795209"/>
              <a:gd name="connsiteX4" fmla="*/ 2302654 w 2302654"/>
              <a:gd name="connsiteY4" fmla="*/ 662672 h 795209"/>
              <a:gd name="connsiteX5" fmla="*/ 2170117 w 2302654"/>
              <a:gd name="connsiteY5" fmla="*/ 795209 h 795209"/>
              <a:gd name="connsiteX6" fmla="*/ 132537 w 2302654"/>
              <a:gd name="connsiteY6" fmla="*/ 795209 h 795209"/>
              <a:gd name="connsiteX7" fmla="*/ 0 w 2302654"/>
              <a:gd name="connsiteY7" fmla="*/ 662672 h 795209"/>
              <a:gd name="connsiteX8" fmla="*/ 0 w 2302654"/>
              <a:gd name="connsiteY8" fmla="*/ 132537 h 795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2654" h="795209">
                <a:moveTo>
                  <a:pt x="0" y="132537"/>
                </a:moveTo>
                <a:cubicBezTo>
                  <a:pt x="0" y="59339"/>
                  <a:pt x="59339" y="0"/>
                  <a:pt x="132537" y="0"/>
                </a:cubicBezTo>
                <a:lnTo>
                  <a:pt x="2170117" y="0"/>
                </a:lnTo>
                <a:cubicBezTo>
                  <a:pt x="2243315" y="0"/>
                  <a:pt x="2302654" y="59339"/>
                  <a:pt x="2302654" y="132537"/>
                </a:cubicBezTo>
                <a:lnTo>
                  <a:pt x="2302654" y="662672"/>
                </a:lnTo>
                <a:cubicBezTo>
                  <a:pt x="2302654" y="735870"/>
                  <a:pt x="2243315" y="795209"/>
                  <a:pt x="2170117" y="795209"/>
                </a:cubicBezTo>
                <a:lnTo>
                  <a:pt x="132537" y="795209"/>
                </a:lnTo>
                <a:cubicBezTo>
                  <a:pt x="59339" y="795209"/>
                  <a:pt x="0" y="735870"/>
                  <a:pt x="0" y="662672"/>
                </a:cubicBezTo>
                <a:lnTo>
                  <a:pt x="0" y="13253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689" tIns="141688" rIns="141688" bIns="141689" numCol="1" spcCol="1270" anchor="ctr" anchorCtr="0">
            <a:noAutofit/>
          </a:bodyPr>
          <a:lstStyle/>
          <a:p>
            <a:pPr algn="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Municipal Solid Waste</a:t>
            </a:r>
          </a:p>
        </p:txBody>
      </p:sp>
      <p:sp>
        <p:nvSpPr>
          <p:cNvPr id="9" name="Freeform 8"/>
          <p:cNvSpPr/>
          <p:nvPr/>
        </p:nvSpPr>
        <p:spPr>
          <a:xfrm>
            <a:off x="614418" y="2304160"/>
            <a:ext cx="1599954" cy="713837"/>
          </a:xfrm>
          <a:custGeom>
            <a:avLst/>
            <a:gdLst>
              <a:gd name="connsiteX0" fmla="*/ 0 w 2302654"/>
              <a:gd name="connsiteY0" fmla="*/ 132537 h 795209"/>
              <a:gd name="connsiteX1" fmla="*/ 132537 w 2302654"/>
              <a:gd name="connsiteY1" fmla="*/ 0 h 795209"/>
              <a:gd name="connsiteX2" fmla="*/ 2170117 w 2302654"/>
              <a:gd name="connsiteY2" fmla="*/ 0 h 795209"/>
              <a:gd name="connsiteX3" fmla="*/ 2302654 w 2302654"/>
              <a:gd name="connsiteY3" fmla="*/ 132537 h 795209"/>
              <a:gd name="connsiteX4" fmla="*/ 2302654 w 2302654"/>
              <a:gd name="connsiteY4" fmla="*/ 662672 h 795209"/>
              <a:gd name="connsiteX5" fmla="*/ 2170117 w 2302654"/>
              <a:gd name="connsiteY5" fmla="*/ 795209 h 795209"/>
              <a:gd name="connsiteX6" fmla="*/ 132537 w 2302654"/>
              <a:gd name="connsiteY6" fmla="*/ 795209 h 795209"/>
              <a:gd name="connsiteX7" fmla="*/ 0 w 2302654"/>
              <a:gd name="connsiteY7" fmla="*/ 662672 h 795209"/>
              <a:gd name="connsiteX8" fmla="*/ 0 w 2302654"/>
              <a:gd name="connsiteY8" fmla="*/ 132537 h 795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2654" h="795209">
                <a:moveTo>
                  <a:pt x="0" y="132537"/>
                </a:moveTo>
                <a:cubicBezTo>
                  <a:pt x="0" y="59339"/>
                  <a:pt x="59339" y="0"/>
                  <a:pt x="132537" y="0"/>
                </a:cubicBezTo>
                <a:lnTo>
                  <a:pt x="2170117" y="0"/>
                </a:lnTo>
                <a:cubicBezTo>
                  <a:pt x="2243315" y="0"/>
                  <a:pt x="2302654" y="59339"/>
                  <a:pt x="2302654" y="132537"/>
                </a:cubicBezTo>
                <a:lnTo>
                  <a:pt x="2302654" y="662672"/>
                </a:lnTo>
                <a:cubicBezTo>
                  <a:pt x="2302654" y="735870"/>
                  <a:pt x="2243315" y="795209"/>
                  <a:pt x="2170117" y="795209"/>
                </a:cubicBezTo>
                <a:lnTo>
                  <a:pt x="132537" y="795209"/>
                </a:lnTo>
                <a:cubicBezTo>
                  <a:pt x="59339" y="795209"/>
                  <a:pt x="0" y="735870"/>
                  <a:pt x="0" y="662672"/>
                </a:cubicBezTo>
                <a:lnTo>
                  <a:pt x="0" y="13253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689" tIns="141688" rIns="141688" bIns="141689" numCol="1" spcCol="1270" anchor="ctr" anchorCtr="0">
            <a:noAutofit/>
          </a:bodyPr>
          <a:lstStyle/>
          <a:p>
            <a:pPr algn="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Collected Food Waste</a:t>
            </a:r>
          </a:p>
        </p:txBody>
      </p:sp>
      <p:sp>
        <p:nvSpPr>
          <p:cNvPr id="10" name="Freeform 9"/>
          <p:cNvSpPr/>
          <p:nvPr/>
        </p:nvSpPr>
        <p:spPr>
          <a:xfrm>
            <a:off x="606289" y="1438899"/>
            <a:ext cx="1560398" cy="546953"/>
          </a:xfrm>
          <a:custGeom>
            <a:avLst/>
            <a:gdLst>
              <a:gd name="connsiteX0" fmla="*/ 0 w 2302654"/>
              <a:gd name="connsiteY0" fmla="*/ 132537 h 795209"/>
              <a:gd name="connsiteX1" fmla="*/ 132537 w 2302654"/>
              <a:gd name="connsiteY1" fmla="*/ 0 h 795209"/>
              <a:gd name="connsiteX2" fmla="*/ 2170117 w 2302654"/>
              <a:gd name="connsiteY2" fmla="*/ 0 h 795209"/>
              <a:gd name="connsiteX3" fmla="*/ 2302654 w 2302654"/>
              <a:gd name="connsiteY3" fmla="*/ 132537 h 795209"/>
              <a:gd name="connsiteX4" fmla="*/ 2302654 w 2302654"/>
              <a:gd name="connsiteY4" fmla="*/ 662672 h 795209"/>
              <a:gd name="connsiteX5" fmla="*/ 2170117 w 2302654"/>
              <a:gd name="connsiteY5" fmla="*/ 795209 h 795209"/>
              <a:gd name="connsiteX6" fmla="*/ 132537 w 2302654"/>
              <a:gd name="connsiteY6" fmla="*/ 795209 h 795209"/>
              <a:gd name="connsiteX7" fmla="*/ 0 w 2302654"/>
              <a:gd name="connsiteY7" fmla="*/ 662672 h 795209"/>
              <a:gd name="connsiteX8" fmla="*/ 0 w 2302654"/>
              <a:gd name="connsiteY8" fmla="*/ 132537 h 795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2654" h="795209">
                <a:moveTo>
                  <a:pt x="0" y="132537"/>
                </a:moveTo>
                <a:cubicBezTo>
                  <a:pt x="0" y="59339"/>
                  <a:pt x="59339" y="0"/>
                  <a:pt x="132537" y="0"/>
                </a:cubicBezTo>
                <a:lnTo>
                  <a:pt x="2170117" y="0"/>
                </a:lnTo>
                <a:cubicBezTo>
                  <a:pt x="2243315" y="0"/>
                  <a:pt x="2302654" y="59339"/>
                  <a:pt x="2302654" y="132537"/>
                </a:cubicBezTo>
                <a:lnTo>
                  <a:pt x="2302654" y="662672"/>
                </a:lnTo>
                <a:cubicBezTo>
                  <a:pt x="2302654" y="735870"/>
                  <a:pt x="2243315" y="795209"/>
                  <a:pt x="2170117" y="795209"/>
                </a:cubicBezTo>
                <a:lnTo>
                  <a:pt x="132537" y="795209"/>
                </a:lnTo>
                <a:cubicBezTo>
                  <a:pt x="59339" y="795209"/>
                  <a:pt x="0" y="735870"/>
                  <a:pt x="0" y="662672"/>
                </a:cubicBezTo>
                <a:lnTo>
                  <a:pt x="0" y="13253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689" tIns="141688" rIns="141688" bIns="141689" numCol="1" spcCol="1270" anchor="ctr" anchorCtr="0">
            <a:noAutofit/>
          </a:bodyPr>
          <a:lstStyle/>
          <a:p>
            <a:pPr algn="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Wastewater Biosolids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8068" y="1316426"/>
            <a:ext cx="914400" cy="688112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4" descr="http://www.ngvglobal.com/files/2009/12/Nipco_Prototype_CNG_StationDec09-250x156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08498" y="2248471"/>
            <a:ext cx="914400" cy="691003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 descr="http://images.nationalgeographic.com/wpf/media-live/photos/000/174/cache/fertilizer-buying-guide_17490_600x450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10774" y="4082953"/>
            <a:ext cx="914400" cy="685801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2" descr="https://encrypted-tbn1.gstatic.com/images?q=tbn:ANd9GcQXOsebcAPDxJclIG27Sg9JKN9h1o1085mbzZgzMnqoQoW19qHArw"/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4260" y="1350507"/>
            <a:ext cx="914400" cy="723739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4" descr="https://encrypted-tbn3.gstatic.com/images?q=tbn:ANd9GcRMIlx1Sf3j8PRM_Yy8tih0qzILDRqEBZGdhIs2xl2Md6Cyt-vh"/>
          <p:cNvPicPr>
            <a:picLocks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89660" y="2295351"/>
            <a:ext cx="914400" cy="722315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Picture 7"/>
          <p:cNvPicPr>
            <a:picLocks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89660" y="4149967"/>
            <a:ext cx="914400" cy="716875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9" descr="https://encrypted-tbn3.gstatic.com/images?q=tbn:ANd9GcS_mR3xl3dYgUaK0_dCWkvnFCuW9mnfaasBiaK8jCY2FT5Mszsk9Q"/>
          <p:cNvPicPr>
            <a:picLocks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89660" y="3238771"/>
            <a:ext cx="914400" cy="716877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Isosceles Triangle 18"/>
          <p:cNvSpPr/>
          <p:nvPr/>
        </p:nvSpPr>
        <p:spPr>
          <a:xfrm rot="5400000">
            <a:off x="3032930" y="3330739"/>
            <a:ext cx="907728" cy="422050"/>
          </a:xfrm>
          <a:prstGeom prst="triangle">
            <a:avLst/>
          </a:prstGeom>
          <a:solidFill>
            <a:srgbClr val="005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CA" dirty="0">
              <a:solidFill>
                <a:prstClr val="white"/>
              </a:solidFill>
            </a:endParaRPr>
          </a:p>
        </p:txBody>
      </p:sp>
      <p:pic>
        <p:nvPicPr>
          <p:cNvPr id="20" name="Picture 11" descr="https://encrypted-tbn3.gstatic.com/images?q=tbn:ANd9GcTPegJtUrCQcP4XKgYRiGL0Up1_duGbv5Xf0EdfCAAWo-PP9R0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498" y="4992811"/>
            <a:ext cx="914400" cy="685799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Freeform 20"/>
          <p:cNvSpPr/>
          <p:nvPr/>
        </p:nvSpPr>
        <p:spPr>
          <a:xfrm>
            <a:off x="8158231" y="4992389"/>
            <a:ext cx="1547664" cy="716875"/>
          </a:xfrm>
          <a:custGeom>
            <a:avLst/>
            <a:gdLst>
              <a:gd name="connsiteX0" fmla="*/ 0 w 2302654"/>
              <a:gd name="connsiteY0" fmla="*/ 132537 h 795209"/>
              <a:gd name="connsiteX1" fmla="*/ 132537 w 2302654"/>
              <a:gd name="connsiteY1" fmla="*/ 0 h 795209"/>
              <a:gd name="connsiteX2" fmla="*/ 2170117 w 2302654"/>
              <a:gd name="connsiteY2" fmla="*/ 0 h 795209"/>
              <a:gd name="connsiteX3" fmla="*/ 2302654 w 2302654"/>
              <a:gd name="connsiteY3" fmla="*/ 132537 h 795209"/>
              <a:gd name="connsiteX4" fmla="*/ 2302654 w 2302654"/>
              <a:gd name="connsiteY4" fmla="*/ 662672 h 795209"/>
              <a:gd name="connsiteX5" fmla="*/ 2170117 w 2302654"/>
              <a:gd name="connsiteY5" fmla="*/ 795209 h 795209"/>
              <a:gd name="connsiteX6" fmla="*/ 132537 w 2302654"/>
              <a:gd name="connsiteY6" fmla="*/ 795209 h 795209"/>
              <a:gd name="connsiteX7" fmla="*/ 0 w 2302654"/>
              <a:gd name="connsiteY7" fmla="*/ 662672 h 795209"/>
              <a:gd name="connsiteX8" fmla="*/ 0 w 2302654"/>
              <a:gd name="connsiteY8" fmla="*/ 132537 h 795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2654" h="795209">
                <a:moveTo>
                  <a:pt x="0" y="132537"/>
                </a:moveTo>
                <a:cubicBezTo>
                  <a:pt x="0" y="59339"/>
                  <a:pt x="59339" y="0"/>
                  <a:pt x="132537" y="0"/>
                </a:cubicBezTo>
                <a:lnTo>
                  <a:pt x="2170117" y="0"/>
                </a:lnTo>
                <a:cubicBezTo>
                  <a:pt x="2243315" y="0"/>
                  <a:pt x="2302654" y="59339"/>
                  <a:pt x="2302654" y="132537"/>
                </a:cubicBezTo>
                <a:lnTo>
                  <a:pt x="2302654" y="662672"/>
                </a:lnTo>
                <a:cubicBezTo>
                  <a:pt x="2302654" y="735870"/>
                  <a:pt x="2243315" y="795209"/>
                  <a:pt x="2170117" y="795209"/>
                </a:cubicBezTo>
                <a:lnTo>
                  <a:pt x="132537" y="795209"/>
                </a:lnTo>
                <a:cubicBezTo>
                  <a:pt x="59339" y="795209"/>
                  <a:pt x="0" y="735870"/>
                  <a:pt x="0" y="662672"/>
                </a:cubicBezTo>
                <a:lnTo>
                  <a:pt x="0" y="13253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689" tIns="141688" rIns="141688" bIns="141689" numCol="1" spcCol="1270" anchor="ctr" anchorCtr="0">
            <a:noAutofit/>
          </a:bodyPr>
          <a:lstStyle/>
          <a:p>
            <a:pPr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Clean Water</a:t>
            </a:r>
          </a:p>
        </p:txBody>
      </p:sp>
      <p:sp>
        <p:nvSpPr>
          <p:cNvPr id="22" name="Freeform 21"/>
          <p:cNvSpPr/>
          <p:nvPr/>
        </p:nvSpPr>
        <p:spPr>
          <a:xfrm>
            <a:off x="8202468" y="2244229"/>
            <a:ext cx="1547663" cy="722317"/>
          </a:xfrm>
          <a:custGeom>
            <a:avLst/>
            <a:gdLst>
              <a:gd name="connsiteX0" fmla="*/ 0 w 2302654"/>
              <a:gd name="connsiteY0" fmla="*/ 132537 h 795209"/>
              <a:gd name="connsiteX1" fmla="*/ 132537 w 2302654"/>
              <a:gd name="connsiteY1" fmla="*/ 0 h 795209"/>
              <a:gd name="connsiteX2" fmla="*/ 2170117 w 2302654"/>
              <a:gd name="connsiteY2" fmla="*/ 0 h 795209"/>
              <a:gd name="connsiteX3" fmla="*/ 2302654 w 2302654"/>
              <a:gd name="connsiteY3" fmla="*/ 132537 h 795209"/>
              <a:gd name="connsiteX4" fmla="*/ 2302654 w 2302654"/>
              <a:gd name="connsiteY4" fmla="*/ 662672 h 795209"/>
              <a:gd name="connsiteX5" fmla="*/ 2170117 w 2302654"/>
              <a:gd name="connsiteY5" fmla="*/ 795209 h 795209"/>
              <a:gd name="connsiteX6" fmla="*/ 132537 w 2302654"/>
              <a:gd name="connsiteY6" fmla="*/ 795209 h 795209"/>
              <a:gd name="connsiteX7" fmla="*/ 0 w 2302654"/>
              <a:gd name="connsiteY7" fmla="*/ 662672 h 795209"/>
              <a:gd name="connsiteX8" fmla="*/ 0 w 2302654"/>
              <a:gd name="connsiteY8" fmla="*/ 132537 h 795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2654" h="795209">
                <a:moveTo>
                  <a:pt x="0" y="132537"/>
                </a:moveTo>
                <a:cubicBezTo>
                  <a:pt x="0" y="59339"/>
                  <a:pt x="59339" y="0"/>
                  <a:pt x="132537" y="0"/>
                </a:cubicBezTo>
                <a:lnTo>
                  <a:pt x="2170117" y="0"/>
                </a:lnTo>
                <a:cubicBezTo>
                  <a:pt x="2243315" y="0"/>
                  <a:pt x="2302654" y="59339"/>
                  <a:pt x="2302654" y="132537"/>
                </a:cubicBezTo>
                <a:lnTo>
                  <a:pt x="2302654" y="662672"/>
                </a:lnTo>
                <a:cubicBezTo>
                  <a:pt x="2302654" y="735870"/>
                  <a:pt x="2243315" y="795209"/>
                  <a:pt x="2170117" y="795209"/>
                </a:cubicBezTo>
                <a:lnTo>
                  <a:pt x="132537" y="795209"/>
                </a:lnTo>
                <a:cubicBezTo>
                  <a:pt x="59339" y="795209"/>
                  <a:pt x="0" y="735870"/>
                  <a:pt x="0" y="662672"/>
                </a:cubicBezTo>
                <a:lnTo>
                  <a:pt x="0" y="13253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689" tIns="141688" rIns="141688" bIns="141689" numCol="1" spcCol="1270" anchor="ctr" anchorCtr="0">
            <a:noAutofit/>
          </a:bodyPr>
          <a:lstStyle/>
          <a:p>
            <a:pPr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Renewable Gas</a:t>
            </a:r>
          </a:p>
        </p:txBody>
      </p:sp>
      <p:pic>
        <p:nvPicPr>
          <p:cNvPr id="23" name="Picture 2" descr="C:\Users\K.Rohmann\Documents\Plant Photos\Purchased Photos\Diary Farm.jpg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75146" y="5071807"/>
            <a:ext cx="967516" cy="770027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" name="Freeform 23"/>
          <p:cNvSpPr/>
          <p:nvPr/>
        </p:nvSpPr>
        <p:spPr>
          <a:xfrm>
            <a:off x="597392" y="5153557"/>
            <a:ext cx="1616981" cy="719292"/>
          </a:xfrm>
          <a:custGeom>
            <a:avLst/>
            <a:gdLst>
              <a:gd name="connsiteX0" fmla="*/ 0 w 2302654"/>
              <a:gd name="connsiteY0" fmla="*/ 132537 h 795209"/>
              <a:gd name="connsiteX1" fmla="*/ 132537 w 2302654"/>
              <a:gd name="connsiteY1" fmla="*/ 0 h 795209"/>
              <a:gd name="connsiteX2" fmla="*/ 2170117 w 2302654"/>
              <a:gd name="connsiteY2" fmla="*/ 0 h 795209"/>
              <a:gd name="connsiteX3" fmla="*/ 2302654 w 2302654"/>
              <a:gd name="connsiteY3" fmla="*/ 132537 h 795209"/>
              <a:gd name="connsiteX4" fmla="*/ 2302654 w 2302654"/>
              <a:gd name="connsiteY4" fmla="*/ 662672 h 795209"/>
              <a:gd name="connsiteX5" fmla="*/ 2170117 w 2302654"/>
              <a:gd name="connsiteY5" fmla="*/ 795209 h 795209"/>
              <a:gd name="connsiteX6" fmla="*/ 132537 w 2302654"/>
              <a:gd name="connsiteY6" fmla="*/ 795209 h 795209"/>
              <a:gd name="connsiteX7" fmla="*/ 0 w 2302654"/>
              <a:gd name="connsiteY7" fmla="*/ 662672 h 795209"/>
              <a:gd name="connsiteX8" fmla="*/ 0 w 2302654"/>
              <a:gd name="connsiteY8" fmla="*/ 132537 h 795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2654" h="795209">
                <a:moveTo>
                  <a:pt x="0" y="132537"/>
                </a:moveTo>
                <a:cubicBezTo>
                  <a:pt x="0" y="59339"/>
                  <a:pt x="59339" y="0"/>
                  <a:pt x="132537" y="0"/>
                </a:cubicBezTo>
                <a:lnTo>
                  <a:pt x="2170117" y="0"/>
                </a:lnTo>
                <a:cubicBezTo>
                  <a:pt x="2243315" y="0"/>
                  <a:pt x="2302654" y="59339"/>
                  <a:pt x="2302654" y="132537"/>
                </a:cubicBezTo>
                <a:lnTo>
                  <a:pt x="2302654" y="662672"/>
                </a:lnTo>
                <a:cubicBezTo>
                  <a:pt x="2302654" y="735870"/>
                  <a:pt x="2243315" y="795209"/>
                  <a:pt x="2170117" y="795209"/>
                </a:cubicBezTo>
                <a:lnTo>
                  <a:pt x="132537" y="795209"/>
                </a:lnTo>
                <a:cubicBezTo>
                  <a:pt x="59339" y="795209"/>
                  <a:pt x="0" y="735870"/>
                  <a:pt x="0" y="662672"/>
                </a:cubicBezTo>
                <a:lnTo>
                  <a:pt x="0" y="13253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689" tIns="141688" rIns="141688" bIns="141689" numCol="1" spcCol="1270" anchor="ctr" anchorCtr="0">
            <a:noAutofit/>
          </a:bodyPr>
          <a:lstStyle/>
          <a:p>
            <a:pPr algn="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Agricultural Waste</a:t>
            </a:r>
          </a:p>
        </p:txBody>
      </p:sp>
      <p:sp>
        <p:nvSpPr>
          <p:cNvPr id="25" name="Isosceles Triangle 24"/>
          <p:cNvSpPr/>
          <p:nvPr/>
        </p:nvSpPr>
        <p:spPr>
          <a:xfrm rot="5400000">
            <a:off x="6450166" y="3221537"/>
            <a:ext cx="907731" cy="422050"/>
          </a:xfrm>
          <a:prstGeom prst="triangle">
            <a:avLst/>
          </a:prstGeom>
          <a:solidFill>
            <a:srgbClr val="005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CA" dirty="0">
              <a:solidFill>
                <a:prstClr val="white"/>
              </a:solidFill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08498" y="3187314"/>
            <a:ext cx="914400" cy="685803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7" name="Freeform 26"/>
          <p:cNvSpPr/>
          <p:nvPr/>
        </p:nvSpPr>
        <p:spPr>
          <a:xfrm>
            <a:off x="8158232" y="4095783"/>
            <a:ext cx="1442759" cy="716875"/>
          </a:xfrm>
          <a:custGeom>
            <a:avLst/>
            <a:gdLst>
              <a:gd name="connsiteX0" fmla="*/ 0 w 2302654"/>
              <a:gd name="connsiteY0" fmla="*/ 132537 h 795209"/>
              <a:gd name="connsiteX1" fmla="*/ 132537 w 2302654"/>
              <a:gd name="connsiteY1" fmla="*/ 0 h 795209"/>
              <a:gd name="connsiteX2" fmla="*/ 2170117 w 2302654"/>
              <a:gd name="connsiteY2" fmla="*/ 0 h 795209"/>
              <a:gd name="connsiteX3" fmla="*/ 2302654 w 2302654"/>
              <a:gd name="connsiteY3" fmla="*/ 132537 h 795209"/>
              <a:gd name="connsiteX4" fmla="*/ 2302654 w 2302654"/>
              <a:gd name="connsiteY4" fmla="*/ 662672 h 795209"/>
              <a:gd name="connsiteX5" fmla="*/ 2170117 w 2302654"/>
              <a:gd name="connsiteY5" fmla="*/ 795209 h 795209"/>
              <a:gd name="connsiteX6" fmla="*/ 132537 w 2302654"/>
              <a:gd name="connsiteY6" fmla="*/ 795209 h 795209"/>
              <a:gd name="connsiteX7" fmla="*/ 0 w 2302654"/>
              <a:gd name="connsiteY7" fmla="*/ 662672 h 795209"/>
              <a:gd name="connsiteX8" fmla="*/ 0 w 2302654"/>
              <a:gd name="connsiteY8" fmla="*/ 132537 h 795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2654" h="795209">
                <a:moveTo>
                  <a:pt x="0" y="132537"/>
                </a:moveTo>
                <a:cubicBezTo>
                  <a:pt x="0" y="59339"/>
                  <a:pt x="59339" y="0"/>
                  <a:pt x="132537" y="0"/>
                </a:cubicBezTo>
                <a:lnTo>
                  <a:pt x="2170117" y="0"/>
                </a:lnTo>
                <a:cubicBezTo>
                  <a:pt x="2243315" y="0"/>
                  <a:pt x="2302654" y="59339"/>
                  <a:pt x="2302654" y="132537"/>
                </a:cubicBezTo>
                <a:lnTo>
                  <a:pt x="2302654" y="662672"/>
                </a:lnTo>
                <a:cubicBezTo>
                  <a:pt x="2302654" y="735870"/>
                  <a:pt x="2243315" y="795209"/>
                  <a:pt x="2170117" y="795209"/>
                </a:cubicBezTo>
                <a:lnTo>
                  <a:pt x="132537" y="795209"/>
                </a:lnTo>
                <a:cubicBezTo>
                  <a:pt x="59339" y="795209"/>
                  <a:pt x="0" y="735870"/>
                  <a:pt x="0" y="662672"/>
                </a:cubicBezTo>
                <a:lnTo>
                  <a:pt x="0" y="13253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689" tIns="141688" rIns="141688" bIns="141689" numCol="1" spcCol="1270" anchor="ctr" anchorCtr="0">
            <a:noAutofit/>
          </a:bodyPr>
          <a:lstStyle/>
          <a:p>
            <a:pPr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Fertilizer</a:t>
            </a:r>
          </a:p>
        </p:txBody>
      </p:sp>
      <p:sp>
        <p:nvSpPr>
          <p:cNvPr id="28" name="Freeform 27"/>
          <p:cNvSpPr/>
          <p:nvPr/>
        </p:nvSpPr>
        <p:spPr>
          <a:xfrm>
            <a:off x="8177891" y="1343461"/>
            <a:ext cx="1435925" cy="723739"/>
          </a:xfrm>
          <a:custGeom>
            <a:avLst/>
            <a:gdLst>
              <a:gd name="connsiteX0" fmla="*/ 0 w 2302654"/>
              <a:gd name="connsiteY0" fmla="*/ 132537 h 795209"/>
              <a:gd name="connsiteX1" fmla="*/ 132537 w 2302654"/>
              <a:gd name="connsiteY1" fmla="*/ 0 h 795209"/>
              <a:gd name="connsiteX2" fmla="*/ 2170117 w 2302654"/>
              <a:gd name="connsiteY2" fmla="*/ 0 h 795209"/>
              <a:gd name="connsiteX3" fmla="*/ 2302654 w 2302654"/>
              <a:gd name="connsiteY3" fmla="*/ 132537 h 795209"/>
              <a:gd name="connsiteX4" fmla="*/ 2302654 w 2302654"/>
              <a:gd name="connsiteY4" fmla="*/ 662672 h 795209"/>
              <a:gd name="connsiteX5" fmla="*/ 2170117 w 2302654"/>
              <a:gd name="connsiteY5" fmla="*/ 795209 h 795209"/>
              <a:gd name="connsiteX6" fmla="*/ 132537 w 2302654"/>
              <a:gd name="connsiteY6" fmla="*/ 795209 h 795209"/>
              <a:gd name="connsiteX7" fmla="*/ 0 w 2302654"/>
              <a:gd name="connsiteY7" fmla="*/ 662672 h 795209"/>
              <a:gd name="connsiteX8" fmla="*/ 0 w 2302654"/>
              <a:gd name="connsiteY8" fmla="*/ 132537 h 795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2654" h="795209">
                <a:moveTo>
                  <a:pt x="0" y="132537"/>
                </a:moveTo>
                <a:cubicBezTo>
                  <a:pt x="0" y="59339"/>
                  <a:pt x="59339" y="0"/>
                  <a:pt x="132537" y="0"/>
                </a:cubicBezTo>
                <a:lnTo>
                  <a:pt x="2170117" y="0"/>
                </a:lnTo>
                <a:cubicBezTo>
                  <a:pt x="2243315" y="0"/>
                  <a:pt x="2302654" y="59339"/>
                  <a:pt x="2302654" y="132537"/>
                </a:cubicBezTo>
                <a:lnTo>
                  <a:pt x="2302654" y="662672"/>
                </a:lnTo>
                <a:cubicBezTo>
                  <a:pt x="2302654" y="735870"/>
                  <a:pt x="2243315" y="795209"/>
                  <a:pt x="2170117" y="795209"/>
                </a:cubicBezTo>
                <a:lnTo>
                  <a:pt x="132537" y="795209"/>
                </a:lnTo>
                <a:cubicBezTo>
                  <a:pt x="59339" y="795209"/>
                  <a:pt x="0" y="735870"/>
                  <a:pt x="0" y="662672"/>
                </a:cubicBezTo>
                <a:lnTo>
                  <a:pt x="0" y="13253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689" tIns="141688" rIns="141688" bIns="141689" numCol="1" spcCol="1270" anchor="ctr" anchorCtr="0">
            <a:noAutofit/>
          </a:bodyPr>
          <a:lstStyle/>
          <a:p>
            <a:pPr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Renewable Power</a:t>
            </a:r>
          </a:p>
        </p:txBody>
      </p:sp>
      <p:sp>
        <p:nvSpPr>
          <p:cNvPr id="29" name="Freeform 28"/>
          <p:cNvSpPr/>
          <p:nvPr/>
        </p:nvSpPr>
        <p:spPr>
          <a:xfrm>
            <a:off x="8158232" y="3180605"/>
            <a:ext cx="1547663" cy="722317"/>
          </a:xfrm>
          <a:custGeom>
            <a:avLst/>
            <a:gdLst>
              <a:gd name="connsiteX0" fmla="*/ 0 w 2302654"/>
              <a:gd name="connsiteY0" fmla="*/ 132537 h 795209"/>
              <a:gd name="connsiteX1" fmla="*/ 132537 w 2302654"/>
              <a:gd name="connsiteY1" fmla="*/ 0 h 795209"/>
              <a:gd name="connsiteX2" fmla="*/ 2170117 w 2302654"/>
              <a:gd name="connsiteY2" fmla="*/ 0 h 795209"/>
              <a:gd name="connsiteX3" fmla="*/ 2302654 w 2302654"/>
              <a:gd name="connsiteY3" fmla="*/ 132537 h 795209"/>
              <a:gd name="connsiteX4" fmla="*/ 2302654 w 2302654"/>
              <a:gd name="connsiteY4" fmla="*/ 662672 h 795209"/>
              <a:gd name="connsiteX5" fmla="*/ 2170117 w 2302654"/>
              <a:gd name="connsiteY5" fmla="*/ 795209 h 795209"/>
              <a:gd name="connsiteX6" fmla="*/ 132537 w 2302654"/>
              <a:gd name="connsiteY6" fmla="*/ 795209 h 795209"/>
              <a:gd name="connsiteX7" fmla="*/ 0 w 2302654"/>
              <a:gd name="connsiteY7" fmla="*/ 662672 h 795209"/>
              <a:gd name="connsiteX8" fmla="*/ 0 w 2302654"/>
              <a:gd name="connsiteY8" fmla="*/ 132537 h 795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2654" h="795209">
                <a:moveTo>
                  <a:pt x="0" y="132537"/>
                </a:moveTo>
                <a:cubicBezTo>
                  <a:pt x="0" y="59339"/>
                  <a:pt x="59339" y="0"/>
                  <a:pt x="132537" y="0"/>
                </a:cubicBezTo>
                <a:lnTo>
                  <a:pt x="2170117" y="0"/>
                </a:lnTo>
                <a:cubicBezTo>
                  <a:pt x="2243315" y="0"/>
                  <a:pt x="2302654" y="59339"/>
                  <a:pt x="2302654" y="132537"/>
                </a:cubicBezTo>
                <a:lnTo>
                  <a:pt x="2302654" y="662672"/>
                </a:lnTo>
                <a:cubicBezTo>
                  <a:pt x="2302654" y="735870"/>
                  <a:pt x="2243315" y="795209"/>
                  <a:pt x="2170117" y="795209"/>
                </a:cubicBezTo>
                <a:lnTo>
                  <a:pt x="132537" y="795209"/>
                </a:lnTo>
                <a:cubicBezTo>
                  <a:pt x="59339" y="795209"/>
                  <a:pt x="0" y="735870"/>
                  <a:pt x="0" y="662672"/>
                </a:cubicBezTo>
                <a:lnTo>
                  <a:pt x="0" y="13253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689" tIns="141688" rIns="141688" bIns="141689" numCol="1" spcCol="1270" anchor="ctr" anchorCtr="0">
            <a:noAutofit/>
          </a:bodyPr>
          <a:lstStyle/>
          <a:p>
            <a:pPr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Recyclables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85775" y="1820849"/>
            <a:ext cx="2708247" cy="1527368"/>
          </a:xfrm>
          <a:prstGeom prst="rect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83422" y="3626188"/>
            <a:ext cx="2709145" cy="1527368"/>
          </a:xfrm>
          <a:prstGeom prst="rect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8693229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5294" y="1676400"/>
            <a:ext cx="2582545" cy="106724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hape 606"/>
          <p:cNvSpPr txBox="1">
            <a:spLocks noGrp="1"/>
          </p:cNvSpPr>
          <p:nvPr>
            <p:ph type="sldNum" idx="4294967295"/>
          </p:nvPr>
        </p:nvSpPr>
        <p:spPr>
          <a:xfrm>
            <a:off x="9377187" y="5672872"/>
            <a:ext cx="390600" cy="272700"/>
          </a:xfrm>
          <a:prstGeom prst="rect">
            <a:avLst/>
          </a:prstGeom>
        </p:spPr>
        <p:txBody>
          <a:bodyPr vert="horz" lIns="91425" tIns="91425" rIns="91425" bIns="91425" rtlCol="0" anchor="ctr" anchorCtr="0">
            <a:noAutofit/>
          </a:bodyPr>
          <a:lstStyle/>
          <a:p>
            <a:pPr algn="ctr">
              <a:buClr>
                <a:srgbClr val="000000"/>
              </a:buClr>
              <a:buSzPct val="25000"/>
            </a:pPr>
            <a:fld id="{00000000-1234-1234-1234-123412341234}" type="slidenum">
              <a:rPr lang="en" sz="1000"/>
              <a:pPr algn="ctr">
                <a:buClr>
                  <a:srgbClr val="000000"/>
                </a:buClr>
                <a:buSzPct val="25000"/>
              </a:pPr>
              <a:t>23</a:t>
            </a:fld>
            <a:endParaRPr lang="en" sz="1000" dirty="0"/>
          </a:p>
        </p:txBody>
      </p:sp>
      <p:sp>
        <p:nvSpPr>
          <p:cNvPr id="12" name="Shape 604"/>
          <p:cNvSpPr txBox="1">
            <a:spLocks/>
          </p:cNvSpPr>
          <p:nvPr/>
        </p:nvSpPr>
        <p:spPr>
          <a:xfrm>
            <a:off x="740634" y="302461"/>
            <a:ext cx="8691863" cy="572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buClr>
                <a:srgbClr val="005EB8"/>
              </a:buClr>
              <a:buFont typeface="Arial"/>
              <a:defRPr sz="3000" b="1">
                <a:solidFill>
                  <a:srgbClr val="005EB8"/>
                </a:solidFill>
              </a:defRPr>
            </a:lvl1pPr>
            <a:lvl2pPr indent="0">
              <a:buClr>
                <a:schemeClr val="dk1"/>
              </a:buClr>
              <a:buFont typeface="Arial"/>
              <a:defRPr sz="1800">
                <a:solidFill>
                  <a:schemeClr val="dk1"/>
                </a:solidFill>
              </a:defRPr>
            </a:lvl2pPr>
            <a:lvl3pPr indent="0">
              <a:buClr>
                <a:schemeClr val="dk1"/>
              </a:buClr>
              <a:buFont typeface="Arial"/>
              <a:defRPr sz="1800">
                <a:solidFill>
                  <a:schemeClr val="dk1"/>
                </a:solidFill>
              </a:defRPr>
            </a:lvl3pPr>
            <a:lvl4pPr indent="0">
              <a:buClr>
                <a:schemeClr val="dk1"/>
              </a:buClr>
              <a:buFont typeface="Arial"/>
              <a:defRPr sz="1800">
                <a:solidFill>
                  <a:schemeClr val="dk1"/>
                </a:solidFill>
              </a:defRPr>
            </a:lvl4pPr>
            <a:lvl5pPr indent="0">
              <a:buClr>
                <a:schemeClr val="dk1"/>
              </a:buClr>
              <a:buFont typeface="Arial"/>
              <a:defRPr sz="1800">
                <a:solidFill>
                  <a:schemeClr val="dk1"/>
                </a:solidFill>
              </a:defRPr>
            </a:lvl5pPr>
            <a:lvl6pPr indent="0">
              <a:buClr>
                <a:schemeClr val="dk1"/>
              </a:buClr>
              <a:buFont typeface="Arial"/>
              <a:defRPr sz="1800">
                <a:solidFill>
                  <a:schemeClr val="dk1"/>
                </a:solidFill>
              </a:defRPr>
            </a:lvl6pPr>
            <a:lvl7pPr indent="0">
              <a:buClr>
                <a:schemeClr val="dk1"/>
              </a:buClr>
              <a:buFont typeface="Arial"/>
              <a:defRPr sz="1800">
                <a:solidFill>
                  <a:schemeClr val="dk1"/>
                </a:solidFill>
              </a:defRPr>
            </a:lvl7pPr>
            <a:lvl8pPr indent="0">
              <a:buClr>
                <a:schemeClr val="dk1"/>
              </a:buClr>
              <a:buFont typeface="Arial"/>
              <a:defRPr sz="1800">
                <a:solidFill>
                  <a:schemeClr val="dk1"/>
                </a:solidFill>
              </a:defRPr>
            </a:lvl8pPr>
            <a:lvl9pPr indent="0">
              <a:buClr>
                <a:schemeClr val="dk1"/>
              </a:buClr>
              <a:buFont typeface="Arial"/>
              <a:defRPr sz="1800">
                <a:solidFill>
                  <a:schemeClr val="dk1"/>
                </a:solidFill>
              </a:defRPr>
            </a:lvl9pPr>
          </a:lstStyle>
          <a:p>
            <a:r>
              <a:rPr lang="en-US" dirty="0">
                <a:solidFill>
                  <a:schemeClr val="accent1"/>
                </a:solidFill>
              </a:rPr>
              <a:t>Anaergia Major Projects</a:t>
            </a:r>
            <a:endParaRPr lang="en" dirty="0">
              <a:solidFill>
                <a:schemeClr val="accent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51033" y="4958986"/>
            <a:ext cx="2580248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0E529D"/>
                </a:solidFill>
              </a:rPr>
              <a:t>Limassol, Cyprus </a:t>
            </a:r>
          </a:p>
          <a:p>
            <a:r>
              <a:rPr lang="en-US" sz="1000" dirty="0"/>
              <a:t>Processes 140,000 TPY of MSW using OREX and a suite of Anaergia technologies to produce biogas, recyclables, and RDF to achieve 89% recovery</a:t>
            </a:r>
          </a:p>
          <a:p>
            <a:r>
              <a:rPr lang="en-US" sz="800" b="1" dirty="0">
                <a:solidFill>
                  <a:schemeClr val="bg1">
                    <a:lumMod val="65000"/>
                  </a:schemeClr>
                </a:solidFill>
              </a:rPr>
              <a:t>Operational: September 2017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9055" y="3884904"/>
            <a:ext cx="2494491" cy="107408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19"/>
          <p:cNvSpPr/>
          <p:nvPr/>
        </p:nvSpPr>
        <p:spPr>
          <a:xfrm>
            <a:off x="3779267" y="4958986"/>
            <a:ext cx="2515056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0E529D"/>
                </a:solidFill>
              </a:rPr>
              <a:t>Toronto Canada</a:t>
            </a:r>
          </a:p>
          <a:p>
            <a:r>
              <a:rPr lang="en-US" sz="1000" dirty="0"/>
              <a:t>Processes 70</a:t>
            </a:r>
            <a:r>
              <a:rPr lang="en-GB" sz="1000" dirty="0"/>
              <a:t>,000 TPY of OFMSW using OREX </a:t>
            </a:r>
            <a:r>
              <a:rPr lang="en-US" sz="1000" dirty="0"/>
              <a:t>at Recology</a:t>
            </a:r>
          </a:p>
          <a:p>
            <a:r>
              <a:rPr lang="en-US" sz="800" b="1" dirty="0">
                <a:solidFill>
                  <a:schemeClr val="bg1">
                    <a:lumMod val="65000"/>
                  </a:schemeClr>
                </a:solidFill>
              </a:rPr>
              <a:t>Operational in April, 2019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90820" y="2727100"/>
            <a:ext cx="2531521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0E529D"/>
                </a:solidFill>
              </a:rPr>
              <a:t>Goa, India</a:t>
            </a:r>
            <a:endParaRPr lang="en-US" sz="1100" dirty="0">
              <a:solidFill>
                <a:srgbClr val="0E529D"/>
              </a:solidFill>
            </a:endParaRPr>
          </a:p>
          <a:p>
            <a:r>
              <a:rPr lang="en-US" sz="1000" dirty="0"/>
              <a:t>Processes 36,000 TPY of MSW using OREX and a digester  to produce electricity, biogas, and refuse derived fuel (RDF) achieving a 94% recovery.</a:t>
            </a:r>
          </a:p>
          <a:p>
            <a:r>
              <a:rPr lang="en-US" sz="800" b="1" dirty="0">
                <a:solidFill>
                  <a:schemeClr val="bg1">
                    <a:lumMod val="65000"/>
                  </a:schemeClr>
                </a:solidFill>
              </a:rPr>
              <a:t>Operational: March 2016</a:t>
            </a:r>
            <a:endParaRPr lang="en-US" sz="800" b="1" dirty="0"/>
          </a:p>
        </p:txBody>
      </p:sp>
      <p:sp>
        <p:nvSpPr>
          <p:cNvPr id="23" name="Rectangle 22"/>
          <p:cNvSpPr/>
          <p:nvPr/>
        </p:nvSpPr>
        <p:spPr>
          <a:xfrm>
            <a:off x="6668486" y="2733527"/>
            <a:ext cx="2531521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0E529D"/>
                </a:solidFill>
              </a:rPr>
              <a:t>Cardiff, UK</a:t>
            </a:r>
            <a:endParaRPr lang="en-US" sz="1100" dirty="0">
              <a:solidFill>
                <a:srgbClr val="0E529D"/>
              </a:solidFill>
            </a:endParaRPr>
          </a:p>
          <a:p>
            <a:r>
              <a:rPr lang="en-US" sz="1000" dirty="0"/>
              <a:t>Processes 42,000 TPY of SSO food waste using OREX</a:t>
            </a:r>
          </a:p>
          <a:p>
            <a:r>
              <a:rPr lang="en-US" sz="800" b="1" dirty="0">
                <a:solidFill>
                  <a:schemeClr val="bg1">
                    <a:lumMod val="65000"/>
                  </a:schemeClr>
                </a:solidFill>
              </a:rPr>
              <a:t>Operational: December 2016</a:t>
            </a:r>
            <a:endParaRPr lang="en" sz="8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56494" y="4963790"/>
            <a:ext cx="2531521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0E529D"/>
                </a:solidFill>
              </a:rPr>
              <a:t>Cape Town, South Africa</a:t>
            </a:r>
            <a:endParaRPr lang="en-US" sz="1100" dirty="0">
              <a:solidFill>
                <a:srgbClr val="0E529D"/>
              </a:solidFill>
            </a:endParaRPr>
          </a:p>
          <a:p>
            <a:r>
              <a:rPr lang="en-US" sz="1000" dirty="0"/>
              <a:t>Processes 140,000 TPY of MSW using OREX to produce wet fraction for AD and bio-methane.</a:t>
            </a:r>
          </a:p>
          <a:p>
            <a:pPr>
              <a:defRPr/>
            </a:pPr>
            <a:r>
              <a:rPr lang="en-US" sz="800" b="1" dirty="0">
                <a:solidFill>
                  <a:schemeClr val="bg1">
                    <a:lumMod val="65000"/>
                  </a:schemeClr>
                </a:solidFill>
              </a:rPr>
              <a:t>Operational: March 2017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787801" y="2743642"/>
            <a:ext cx="2531521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0E529D"/>
                </a:solidFill>
              </a:rPr>
              <a:t>Singapore</a:t>
            </a:r>
            <a:endParaRPr lang="en-US" sz="1100" dirty="0">
              <a:solidFill>
                <a:srgbClr val="0E529D"/>
              </a:solidFill>
            </a:endParaRPr>
          </a:p>
          <a:p>
            <a:r>
              <a:rPr lang="en-US" sz="1000" dirty="0"/>
              <a:t>Processes 35,000 TPY of SSO with 25% contamination using OREX and a digester and generating 2MW of power.</a:t>
            </a:r>
          </a:p>
          <a:p>
            <a:r>
              <a:rPr lang="en-US" sz="800" b="1" dirty="0">
                <a:solidFill>
                  <a:schemeClr val="bg1">
                    <a:lumMod val="65000"/>
                  </a:schemeClr>
                </a:solidFill>
              </a:rPr>
              <a:t>Operational: November 2016</a:t>
            </a: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4485" y="3902334"/>
            <a:ext cx="2530599" cy="107408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4839" y="1694980"/>
            <a:ext cx="2526827" cy="106724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1169" y="1676401"/>
            <a:ext cx="2534741" cy="108308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Content Placeholder 3">
            <a:extLst>
              <a:ext uri="{FF2B5EF4-FFF2-40B4-BE49-F238E27FC236}">
                <a16:creationId xmlns:a16="http://schemas.microsoft.com/office/drawing/2014/main" id="{8999D21E-7AE7-43C9-8D5A-7FB9EB775B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91812" y="3884903"/>
            <a:ext cx="2494491" cy="107408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485430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7088F79-BC55-47CD-95F6-A11E30E01D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0634" y="0"/>
            <a:ext cx="46307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4015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6B0EA-820D-0D4C-9F96-FFA72DB0C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401" y="349219"/>
            <a:ext cx="10633508" cy="922463"/>
          </a:xfrm>
        </p:spPr>
        <p:txBody>
          <a:bodyPr>
            <a:normAutofit/>
          </a:bodyPr>
          <a:lstStyle/>
          <a:p>
            <a:r>
              <a:rPr lang="en-US" sz="3200" b="1" dirty="0"/>
              <a:t>O2E </a:t>
            </a:r>
            <a:r>
              <a:rPr lang="en-US" sz="3200" b="1" u="sng" dirty="0"/>
              <a:t>Full</a:t>
            </a:r>
            <a:r>
              <a:rPr lang="en-US" sz="3200" b="1" dirty="0"/>
              <a:t>-Project Financial Summary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C67CE8F-7DFB-4DC6-B9DE-BDDBF4A97E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925542"/>
              </p:ext>
            </p:extLst>
          </p:nvPr>
        </p:nvGraphicFramePr>
        <p:xfrm>
          <a:off x="740483" y="1175172"/>
          <a:ext cx="7514737" cy="2492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80538">
                  <a:extLst>
                    <a:ext uri="{9D8B030D-6E8A-4147-A177-3AD203B41FA5}">
                      <a16:colId xmlns:a16="http://schemas.microsoft.com/office/drawing/2014/main" val="1382654161"/>
                    </a:ext>
                  </a:extLst>
                </a:gridCol>
                <a:gridCol w="999355">
                  <a:extLst>
                    <a:ext uri="{9D8B030D-6E8A-4147-A177-3AD203B41FA5}">
                      <a16:colId xmlns:a16="http://schemas.microsoft.com/office/drawing/2014/main" val="3552952891"/>
                    </a:ext>
                  </a:extLst>
                </a:gridCol>
                <a:gridCol w="1634844">
                  <a:extLst>
                    <a:ext uri="{9D8B030D-6E8A-4147-A177-3AD203B41FA5}">
                      <a16:colId xmlns:a16="http://schemas.microsoft.com/office/drawing/2014/main" val="2004993054"/>
                    </a:ext>
                  </a:extLst>
                </a:gridCol>
              </a:tblGrid>
              <a:tr h="370531">
                <a:tc>
                  <a:txBody>
                    <a:bodyPr/>
                    <a:lstStyle/>
                    <a:p>
                      <a:r>
                        <a:rPr lang="en-US" dirty="0"/>
                        <a:t>O2E Full-Project Cost Category </a:t>
                      </a:r>
                    </a:p>
                    <a:p>
                      <a:r>
                        <a:rPr lang="en-US" i="1" dirty="0"/>
                        <a:t>(Based on ~200,000 tons/year)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  <a:p>
                      <a:pPr algn="r"/>
                      <a:r>
                        <a:rPr lang="en-US" dirty="0"/>
                        <a:t>$/Ton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  <a:p>
                      <a:pPr algn="r"/>
                      <a:r>
                        <a:rPr lang="en-US" dirty="0"/>
                        <a:t>Total $/Yr.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7922055"/>
                  </a:ext>
                </a:extLst>
              </a:tr>
              <a:tr h="370531">
                <a:tc>
                  <a:txBody>
                    <a:bodyPr/>
                    <a:lstStyle/>
                    <a:p>
                      <a:r>
                        <a:rPr lang="en-US" dirty="0"/>
                        <a:t>CAPEX Depreciation (Financing not Included)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8.24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1,500,000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8926039"/>
                  </a:ext>
                </a:extLst>
              </a:tr>
              <a:tr h="370531">
                <a:tc>
                  <a:txBody>
                    <a:bodyPr/>
                    <a:lstStyle/>
                    <a:p>
                      <a:r>
                        <a:rPr lang="en-US" dirty="0"/>
                        <a:t>OPEX (Sort System Operations)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9.75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1,774,803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144117"/>
                  </a:ext>
                </a:extLst>
              </a:tr>
              <a:tr h="370531">
                <a:tc>
                  <a:txBody>
                    <a:bodyPr/>
                    <a:lstStyle/>
                    <a:p>
                      <a:r>
                        <a:rPr lang="en-US" dirty="0"/>
                        <a:t>Organic Slurry to WWTP (T&amp;D)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8.40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1,528,800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6318791"/>
                  </a:ext>
                </a:extLst>
              </a:tr>
              <a:tr h="370531">
                <a:tc>
                  <a:txBody>
                    <a:bodyPr/>
                    <a:lstStyle/>
                    <a:p>
                      <a:r>
                        <a:rPr lang="en-US" u="none" dirty="0"/>
                        <a:t>Residual Disposal to Landfill (T&amp;D)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u="sng" dirty="0"/>
                        <a:t>48.24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u="sng" dirty="0"/>
                        <a:t>8,779,680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1662150"/>
                  </a:ext>
                </a:extLst>
              </a:tr>
              <a:tr h="370531">
                <a:tc>
                  <a:txBody>
                    <a:bodyPr/>
                    <a:lstStyle/>
                    <a:p>
                      <a:pPr algn="l"/>
                      <a:r>
                        <a:rPr lang="en-US" b="1" dirty="0"/>
                        <a:t>Total Cost of O2E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/>
                        <a:t>$74.63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/>
                        <a:t>$13,583,283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985466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BAA97DC-8ABF-4A06-BEDC-C29543A756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195679"/>
              </p:ext>
            </p:extLst>
          </p:nvPr>
        </p:nvGraphicFramePr>
        <p:xfrm>
          <a:off x="767734" y="3910959"/>
          <a:ext cx="7487486" cy="148212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865399">
                  <a:extLst>
                    <a:ext uri="{9D8B030D-6E8A-4147-A177-3AD203B41FA5}">
                      <a16:colId xmlns:a16="http://schemas.microsoft.com/office/drawing/2014/main" val="1382654161"/>
                    </a:ext>
                  </a:extLst>
                </a:gridCol>
                <a:gridCol w="972204">
                  <a:extLst>
                    <a:ext uri="{9D8B030D-6E8A-4147-A177-3AD203B41FA5}">
                      <a16:colId xmlns:a16="http://schemas.microsoft.com/office/drawing/2014/main" val="3552952891"/>
                    </a:ext>
                  </a:extLst>
                </a:gridCol>
                <a:gridCol w="1649883">
                  <a:extLst>
                    <a:ext uri="{9D8B030D-6E8A-4147-A177-3AD203B41FA5}">
                      <a16:colId xmlns:a16="http://schemas.microsoft.com/office/drawing/2014/main" val="2004993054"/>
                    </a:ext>
                  </a:extLst>
                </a:gridCol>
              </a:tblGrid>
              <a:tr h="370531">
                <a:tc>
                  <a:txBody>
                    <a:bodyPr/>
                    <a:lstStyle/>
                    <a:p>
                      <a:r>
                        <a:rPr lang="en-US" dirty="0"/>
                        <a:t>Business As Usual Cost Comparison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$/Ton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Total $/Yr.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7922055"/>
                  </a:ext>
                </a:extLst>
              </a:tr>
              <a:tr h="370531">
                <a:tc>
                  <a:txBody>
                    <a:bodyPr/>
                    <a:lstStyle/>
                    <a:p>
                      <a:r>
                        <a:rPr lang="en-US" dirty="0"/>
                        <a:t>Disposal Cost (Landfill, Compost &amp; Transport)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72.00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13,104,000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8926039"/>
                  </a:ext>
                </a:extLst>
              </a:tr>
              <a:tr h="370531">
                <a:tc>
                  <a:txBody>
                    <a:bodyPr/>
                    <a:lstStyle/>
                    <a:p>
                      <a:r>
                        <a:rPr lang="en-US" dirty="0"/>
                        <a:t>Additional Organics Collection 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u="sng" dirty="0"/>
                        <a:t>13.74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u="sng" dirty="0"/>
                        <a:t>2,500,000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144117"/>
                  </a:ext>
                </a:extLst>
              </a:tr>
              <a:tr h="370531">
                <a:tc>
                  <a:txBody>
                    <a:bodyPr/>
                    <a:lstStyle/>
                    <a:p>
                      <a:r>
                        <a:rPr lang="en-US" b="1" dirty="0"/>
                        <a:t>Total BAU Cost (without O2E)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/>
                        <a:t>$85.74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/>
                        <a:t>$15,604,000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631879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1EB4587-6623-4AEF-B64F-80599B0D5C68}"/>
              </a:ext>
            </a:extLst>
          </p:cNvPr>
          <p:cNvSpPr txBox="1"/>
          <p:nvPr/>
        </p:nvSpPr>
        <p:spPr>
          <a:xfrm>
            <a:off x="740483" y="5472611"/>
            <a:ext cx="11042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endParaRPr lang="en-US" dirty="0"/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036654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1749BD-49DC-4192-B91C-3310A6A7F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870" y="506233"/>
            <a:ext cx="8299689" cy="630803"/>
          </a:xfrm>
        </p:spPr>
        <p:txBody>
          <a:bodyPr>
            <a:normAutofit/>
          </a:bodyPr>
          <a:lstStyle/>
          <a:p>
            <a:r>
              <a:rPr lang="en-US" sz="3200" b="1" dirty="0"/>
              <a:t>O2E Implementation Schedule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63F663-71E2-4F5C-9D8F-093C0B5792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42B6217-D9C4-4DE7-8B4D-2EDCC60078A1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en-CA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F9289C-D44D-4427-B686-E8B094480B7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/>
          <a:srcRect b="25086"/>
          <a:stretch/>
        </p:blipFill>
        <p:spPr>
          <a:xfrm>
            <a:off x="280352" y="1327008"/>
            <a:ext cx="11826920" cy="4248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698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55AE6B0-AC9E-4167-806F-E9DB135FC4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558901-E870-46EE-84F5-A9E74143B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88" y="1001486"/>
            <a:ext cx="3547581" cy="4093028"/>
          </a:xfrm>
        </p:spPr>
        <p:txBody>
          <a:bodyPr anchor="ctr">
            <a:normAutofit fontScale="90000"/>
          </a:bodyPr>
          <a:lstStyle/>
          <a:p>
            <a:r>
              <a:rPr lang="en-US" sz="4400" dirty="0">
                <a:solidFill>
                  <a:srgbClr val="0070C0"/>
                </a:solidFill>
              </a:rPr>
              <a:t>California  Mandates to Reduce Methane from Organics</a:t>
            </a:r>
            <a:r>
              <a:rPr lang="en-US" sz="4400" dirty="0"/>
              <a:t>	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523416A-383B-4FDC-B4C9-D8EDDFE9C0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267" y="-8467"/>
            <a:ext cx="4766733" cy="6866467"/>
            <a:chOff x="7425267" y="-8467"/>
            <a:chExt cx="4766733" cy="6866467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B0D29D5-3F7C-4197-821B-6D60A66CC0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rgbClr val="BFBFBF">
                  <a:alpha val="75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47FB49A-3541-428A-AADE-682A3C5056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rgbClr val="BFBFBF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23">
              <a:extLst>
                <a:ext uri="{FF2B5EF4-FFF2-40B4-BE49-F238E27FC236}">
                  <a16:creationId xmlns:a16="http://schemas.microsoft.com/office/drawing/2014/main" id="{D96F53DC-08F1-42C6-B558-B83D54B276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5">
              <a:extLst>
                <a:ext uri="{FF2B5EF4-FFF2-40B4-BE49-F238E27FC236}">
                  <a16:creationId xmlns:a16="http://schemas.microsoft.com/office/drawing/2014/main" id="{AFE48CAF-A51C-463F-A570-ED99439A5C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01F0C48B-50FF-4351-8207-16D0960483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7">
              <a:extLst>
                <a:ext uri="{FF2B5EF4-FFF2-40B4-BE49-F238E27FC236}">
                  <a16:creationId xmlns:a16="http://schemas.microsoft.com/office/drawing/2014/main" id="{300384B6-5ED6-4F91-A548-B706D83751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8">
              <a:extLst>
                <a:ext uri="{FF2B5EF4-FFF2-40B4-BE49-F238E27FC236}">
                  <a16:creationId xmlns:a16="http://schemas.microsoft.com/office/drawing/2014/main" id="{337AFFAE-C182-463C-9459-8AB3C69D9A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9">
              <a:extLst>
                <a:ext uri="{FF2B5EF4-FFF2-40B4-BE49-F238E27FC236}">
                  <a16:creationId xmlns:a16="http://schemas.microsoft.com/office/drawing/2014/main" id="{510ACF17-C3F0-42BF-BDEB-D079277121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E804EFD0-B84E-476F-9FC6-6C4A42EA00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87BD1F4E-A66D-4C06-86DA-8D56CA7A3B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77719" y="0"/>
            <a:ext cx="621428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EA32F85-1624-4D9C-AAF0-71A2045A73B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4461351"/>
              </p:ext>
            </p:extLst>
          </p:nvPr>
        </p:nvGraphicFramePr>
        <p:xfrm>
          <a:off x="3507441" y="499622"/>
          <a:ext cx="8684559" cy="5674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Arrow: Down 2">
            <a:extLst>
              <a:ext uri="{FF2B5EF4-FFF2-40B4-BE49-F238E27FC236}">
                <a16:creationId xmlns:a16="http://schemas.microsoft.com/office/drawing/2014/main" id="{CEB8C628-7E54-44EE-93D8-357FE9F3DD04}"/>
              </a:ext>
            </a:extLst>
          </p:cNvPr>
          <p:cNvSpPr/>
          <p:nvPr/>
        </p:nvSpPr>
        <p:spPr>
          <a:xfrm>
            <a:off x="4497492" y="3226883"/>
            <a:ext cx="484632" cy="3532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DF84D75C-03A1-40C9-9FF5-DEDB32C67DEE}"/>
              </a:ext>
            </a:extLst>
          </p:cNvPr>
          <p:cNvSpPr/>
          <p:nvPr/>
        </p:nvSpPr>
        <p:spPr>
          <a:xfrm>
            <a:off x="8322818" y="3226882"/>
            <a:ext cx="484632" cy="3532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243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1">
            <a:extLst>
              <a:ext uri="{FF2B5EF4-FFF2-40B4-BE49-F238E27FC236}">
                <a16:creationId xmlns:a16="http://schemas.microsoft.com/office/drawing/2014/main" id="{FDC135AE-AC24-4BB8-9A51-BA4C827D5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398" y="302029"/>
            <a:ext cx="10466154" cy="1396244"/>
          </a:xfrm>
        </p:spPr>
        <p:txBody>
          <a:bodyPr anchor="t"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Solid Waste Sector Goals &amp; Gaps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B524D9-3B8D-4D85-A688-AAE1258C3FB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409" y="2300877"/>
            <a:ext cx="7615917" cy="45780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88B0097-CDA6-471C-8DB0-8B6263DB53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519" y="2300877"/>
            <a:ext cx="7591844" cy="4557123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A42D3173-5765-4E1A-A9D8-88C49206167C}"/>
              </a:ext>
            </a:extLst>
          </p:cNvPr>
          <p:cNvGrpSpPr/>
          <p:nvPr/>
        </p:nvGrpSpPr>
        <p:grpSpPr>
          <a:xfrm>
            <a:off x="7877175" y="2403813"/>
            <a:ext cx="2700344" cy="819567"/>
            <a:chOff x="7749019" y="2207180"/>
            <a:chExt cx="2700344" cy="819567"/>
          </a:xfrm>
        </p:grpSpPr>
        <p:sp>
          <p:nvSpPr>
            <p:cNvPr id="2" name="Arrow: Down 1">
              <a:extLst>
                <a:ext uri="{FF2B5EF4-FFF2-40B4-BE49-F238E27FC236}">
                  <a16:creationId xmlns:a16="http://schemas.microsoft.com/office/drawing/2014/main" id="{AF4F4BC7-9E78-4645-8524-C6FF1EE418AD}"/>
                </a:ext>
              </a:extLst>
            </p:cNvPr>
            <p:cNvSpPr/>
            <p:nvPr/>
          </p:nvSpPr>
          <p:spPr>
            <a:xfrm rot="5400000">
              <a:off x="8292255" y="1663944"/>
              <a:ext cx="819567" cy="190604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8842736-07D1-49FB-B60E-B8AAB3C4BA52}"/>
                </a:ext>
              </a:extLst>
            </p:cNvPr>
            <p:cNvSpPr txBox="1"/>
            <p:nvPr/>
          </p:nvSpPr>
          <p:spPr>
            <a:xfrm>
              <a:off x="8268778" y="2423506"/>
              <a:ext cx="21805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5"/>
                  </a:solidFill>
                </a:rPr>
                <a:t>75% Goal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B6B184D-98C9-5F42-9247-4DB0BC28B6C3}"/>
              </a:ext>
            </a:extLst>
          </p:cNvPr>
          <p:cNvSpPr txBox="1"/>
          <p:nvPr/>
        </p:nvSpPr>
        <p:spPr>
          <a:xfrm>
            <a:off x="3889360" y="4310914"/>
            <a:ext cx="3731504" cy="92333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accent2"/>
                </a:solidFill>
              </a:rPr>
              <a:t>Note: 10% diversion-boost from “Single Stream” recycling, making recycling convenient for users</a:t>
            </a:r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55F64907-248F-1D40-AEF7-1D9E420FC659}"/>
              </a:ext>
            </a:extLst>
          </p:cNvPr>
          <p:cNvSpPr/>
          <p:nvPr/>
        </p:nvSpPr>
        <p:spPr>
          <a:xfrm>
            <a:off x="3596198" y="4097454"/>
            <a:ext cx="271621" cy="426921"/>
          </a:xfrm>
          <a:prstGeom prst="rightBrace">
            <a:avLst/>
          </a:prstGeom>
          <a:ln w="539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17DFCE3E-3C56-B14E-B5EB-60F0DC236D61}"/>
              </a:ext>
            </a:extLst>
          </p:cNvPr>
          <p:cNvSpPr/>
          <p:nvPr/>
        </p:nvSpPr>
        <p:spPr>
          <a:xfrm>
            <a:off x="7620864" y="2800350"/>
            <a:ext cx="256311" cy="1099126"/>
          </a:xfrm>
          <a:prstGeom prst="rightBrace">
            <a:avLst/>
          </a:prstGeom>
          <a:ln w="539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3E2307-214E-9A41-8E08-4FC4ED6E51B0}"/>
              </a:ext>
            </a:extLst>
          </p:cNvPr>
          <p:cNvSpPr txBox="1"/>
          <p:nvPr/>
        </p:nvSpPr>
        <p:spPr>
          <a:xfrm>
            <a:off x="7989909" y="3407105"/>
            <a:ext cx="1772578" cy="646331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accent2"/>
                </a:solidFill>
              </a:rPr>
              <a:t>25% Diversion Gap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211F2E5-BAF2-43EF-8179-25B52E68FAEE}"/>
              </a:ext>
            </a:extLst>
          </p:cNvPr>
          <p:cNvSpPr/>
          <p:nvPr/>
        </p:nvSpPr>
        <p:spPr>
          <a:xfrm>
            <a:off x="7611901" y="2813597"/>
            <a:ext cx="137118" cy="1085879"/>
          </a:xfrm>
          <a:prstGeom prst="rect">
            <a:avLst/>
          </a:prstGeom>
          <a:pattFill prst="wdDnDiag">
            <a:fgClr>
              <a:schemeClr val="accent5">
                <a:lumMod val="40000"/>
                <a:lumOff val="60000"/>
              </a:schemeClr>
            </a:fgClr>
            <a:bgClr>
              <a:schemeClr val="bg1"/>
            </a:bgClr>
          </a:patt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671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EE9DADA-E5AA-444A-A3DE-07F07AF4F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951" y="344420"/>
            <a:ext cx="9794534" cy="132080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Organics: Largest % of Waste Stream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F6921F7-ECE4-4350-BB12-0444982C7E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61"/>
          <a:stretch/>
        </p:blipFill>
        <p:spPr>
          <a:xfrm>
            <a:off x="5950750" y="1628578"/>
            <a:ext cx="4943614" cy="4461602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453ED6D8-461E-4756-BEDB-512C87715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2159" y="-225574"/>
            <a:ext cx="10479414" cy="271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CAB0D2-5421-45AC-BC47-494A2CD0A63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18"/>
          <a:stretch/>
        </p:blipFill>
        <p:spPr>
          <a:xfrm>
            <a:off x="280992" y="1628574"/>
            <a:ext cx="4943614" cy="45779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A3E53FE-140E-4C21-B748-2B4DEA03C708}"/>
              </a:ext>
            </a:extLst>
          </p:cNvPr>
          <p:cNvSpPr txBox="1"/>
          <p:nvPr/>
        </p:nvSpPr>
        <p:spPr>
          <a:xfrm>
            <a:off x="7043964" y="1184805"/>
            <a:ext cx="23023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Residential Waste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1E5ED2-F598-42EF-AD6B-4F8C65F44D52}"/>
              </a:ext>
            </a:extLst>
          </p:cNvPr>
          <p:cNvSpPr txBox="1"/>
          <p:nvPr/>
        </p:nvSpPr>
        <p:spPr>
          <a:xfrm>
            <a:off x="985369" y="1208386"/>
            <a:ext cx="29996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Commercial/MFD Waste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0B5B202F-E19C-C440-AD7B-46D3F64DF5FC}"/>
              </a:ext>
            </a:extLst>
          </p:cNvPr>
          <p:cNvCxnSpPr/>
          <p:nvPr/>
        </p:nvCxnSpPr>
        <p:spPr>
          <a:xfrm flipV="1">
            <a:off x="7898756" y="5367400"/>
            <a:ext cx="444635" cy="843148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A385210C-AB35-A641-9860-D05718D85DF4}"/>
              </a:ext>
            </a:extLst>
          </p:cNvPr>
          <p:cNvSpPr txBox="1"/>
          <p:nvPr/>
        </p:nvSpPr>
        <p:spPr>
          <a:xfrm>
            <a:off x="2901342" y="5826661"/>
            <a:ext cx="4973510" cy="92333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Organics/food waste is largest single category of landfilled material for both Commercial/MFD &amp; Residential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B224481-5AD8-4AD2-91AD-79EFFBC30D96}"/>
              </a:ext>
            </a:extLst>
          </p:cNvPr>
          <p:cNvCxnSpPr>
            <a:cxnSpLocks/>
          </p:cNvCxnSpPr>
          <p:nvPr/>
        </p:nvCxnSpPr>
        <p:spPr>
          <a:xfrm flipH="1" flipV="1">
            <a:off x="2335963" y="5551488"/>
            <a:ext cx="541475" cy="632362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2530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701B6-E335-6646-A682-ED5B1AED7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008" y="485775"/>
            <a:ext cx="10038291" cy="132080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Barriers to Increasing Organics 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6670DE-197F-A14B-8099-23BE73743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934" y="1479551"/>
            <a:ext cx="10214504" cy="528319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3200" dirty="0"/>
              <a:t>Cost effective preprocessing of waste</a:t>
            </a:r>
          </a:p>
          <a:p>
            <a:pPr>
              <a:lnSpc>
                <a:spcPct val="15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3200" dirty="0"/>
              <a:t>Production of a clean organic stream from MSW</a:t>
            </a:r>
          </a:p>
          <a:p>
            <a:pPr>
              <a:lnSpc>
                <a:spcPct val="15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3200" dirty="0"/>
              <a:t>Cost efficient AD of organics (compared to compost)</a:t>
            </a:r>
          </a:p>
          <a:p>
            <a:pPr>
              <a:lnSpc>
                <a:spcPct val="15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3200" dirty="0"/>
              <a:t>Regulatory uncertainty (Air &amp; Water Board)</a:t>
            </a:r>
          </a:p>
          <a:p>
            <a:pPr>
              <a:lnSpc>
                <a:spcPct val="15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3200" dirty="0"/>
              <a:t>Complexity of energy utilization and off-take</a:t>
            </a:r>
          </a:p>
        </p:txBody>
      </p:sp>
    </p:spTree>
    <p:extLst>
      <p:ext uri="{BB962C8B-B14F-4D97-AF65-F5344CB8AC3E}">
        <p14:creationId xmlns:p14="http://schemas.microsoft.com/office/powerpoint/2010/main" val="1454506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CFCC6E-7B32-4948-93A5-773AE1B1698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681" y="2055821"/>
            <a:ext cx="4094190" cy="33591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3674F8-28D1-462A-8669-1DAB3835F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226" y="252909"/>
            <a:ext cx="9320562" cy="1090116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MSW Preprocessing &amp; Contamination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EA7F9C0-8624-4AC7-86F8-94D8C9ADB5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50631" y="1197169"/>
            <a:ext cx="3646850" cy="3624263"/>
          </a:xfrm>
          <a:prstGeom prst="rect">
            <a:avLst/>
          </a:prstGeom>
        </p:spPr>
      </p:pic>
      <p:pic>
        <p:nvPicPr>
          <p:cNvPr id="12" name="Picture 11" descr="A pile of rocks&#10;&#10;Description generated with high confidence">
            <a:extLst>
              <a:ext uri="{FF2B5EF4-FFF2-40B4-BE49-F238E27FC236}">
                <a16:creationId xmlns:a16="http://schemas.microsoft.com/office/drawing/2014/main" id="{968762A9-D4F6-46D7-9A93-15B9F4BDCB0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39125" y="3064297"/>
            <a:ext cx="3732292" cy="352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77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64D2AE1-E4D1-4DBE-9129-17FCCC12BAF1}"/>
              </a:ext>
            </a:extLst>
          </p:cNvPr>
          <p:cNvSpPr txBox="1"/>
          <p:nvPr/>
        </p:nvSpPr>
        <p:spPr>
          <a:xfrm>
            <a:off x="335985" y="1498891"/>
            <a:ext cx="800791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dirty="0"/>
              <a:t>Lack of composting capacity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solidFill>
                  <a:schemeClr val="tx2"/>
                </a:solidFill>
              </a:rPr>
              <a:t>Transporting &amp; composting food waste $75-$100 ton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Composting food waste is problematic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solidFill>
                  <a:schemeClr val="tx2"/>
                </a:solidFill>
              </a:rPr>
              <a:t>No clear alternatives to composting (WWTP AD is viable but not a proven pathway)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6D1C68-11C9-43D1-B3DC-C68DC362147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8269" y="1565164"/>
            <a:ext cx="3713650" cy="35783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64C593D-B510-4B16-93C6-BC7C6A5A036E}"/>
              </a:ext>
            </a:extLst>
          </p:cNvPr>
          <p:cNvSpPr txBox="1"/>
          <p:nvPr/>
        </p:nvSpPr>
        <p:spPr>
          <a:xfrm>
            <a:off x="672070" y="264150"/>
            <a:ext cx="11177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Diverting Organics is Costly</a:t>
            </a:r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A854FF4E-33EC-4465-9906-B0317108EA88}"/>
              </a:ext>
            </a:extLst>
          </p:cNvPr>
          <p:cNvSpPr/>
          <p:nvPr/>
        </p:nvSpPr>
        <p:spPr>
          <a:xfrm>
            <a:off x="10985679" y="3818586"/>
            <a:ext cx="159300" cy="160028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Star: 5 Points 13">
            <a:extLst>
              <a:ext uri="{FF2B5EF4-FFF2-40B4-BE49-F238E27FC236}">
                <a16:creationId xmlns:a16="http://schemas.microsoft.com/office/drawing/2014/main" id="{B8D2B56F-2837-47DD-8789-C67A35122ABB}"/>
              </a:ext>
            </a:extLst>
          </p:cNvPr>
          <p:cNvSpPr/>
          <p:nvPr/>
        </p:nvSpPr>
        <p:spPr>
          <a:xfrm>
            <a:off x="9072057" y="4694350"/>
            <a:ext cx="159300" cy="160028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961618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070" y="1398465"/>
            <a:ext cx="8122920" cy="4349763"/>
          </a:xfrm>
          <a:prstGeom prst="rect">
            <a:avLst/>
          </a:prstGeom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2984" y="1047213"/>
            <a:ext cx="2417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4"/>
                </a:solidFill>
              </a:rPr>
              <a:t>Organic pre-processing at Shoreway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059584" y="3419459"/>
            <a:ext cx="25232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SVCW, Redwood City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2438400" y="1254927"/>
            <a:ext cx="4038600" cy="4800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>
            <a:extLst>
              <a:ext uri="{FF2B5EF4-FFF2-40B4-BE49-F238E27FC236}">
                <a16:creationId xmlns:a16="http://schemas.microsoft.com/office/drawing/2014/main" id="{5B193824-227F-0A47-A73A-CCC1C6CA0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343" y="186829"/>
            <a:ext cx="8596668" cy="132080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O2E Process and Partnerships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298C02C-52D7-6B44-AC8C-CAF568F3B25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2295" y="1877183"/>
            <a:ext cx="2478714" cy="161405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A158C93-24FB-DF43-89BD-A04151658155}"/>
              </a:ext>
            </a:extLst>
          </p:cNvPr>
          <p:cNvSpPr txBox="1"/>
          <p:nvPr/>
        </p:nvSpPr>
        <p:spPr>
          <a:xfrm>
            <a:off x="3248936" y="999559"/>
            <a:ext cx="24175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4"/>
                </a:solidFill>
              </a:rPr>
              <a:t>Organic Digestion &amp; energy production at Partnering  WWTP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C403EB-54F8-4C2D-A056-2A1F1770252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8922"/>
          <a:stretch/>
        </p:blipFill>
        <p:spPr>
          <a:xfrm>
            <a:off x="9180396" y="68431"/>
            <a:ext cx="2370282" cy="14866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8D5D75-1B0E-477A-B551-EE5DF576500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648" t="12529"/>
          <a:stretch/>
        </p:blipFill>
        <p:spPr>
          <a:xfrm>
            <a:off x="9186562" y="5081337"/>
            <a:ext cx="2322606" cy="146680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69095B3-6141-4240-9078-8968BAC37818}"/>
              </a:ext>
            </a:extLst>
          </p:cNvPr>
          <p:cNvSpPr txBox="1"/>
          <p:nvPr/>
        </p:nvSpPr>
        <p:spPr>
          <a:xfrm>
            <a:off x="9064289" y="6511917"/>
            <a:ext cx="25232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CMSA, San Rafael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FB69314-BBDC-4EEA-980C-3FC73D82C70E}"/>
              </a:ext>
            </a:extLst>
          </p:cNvPr>
          <p:cNvSpPr txBox="1"/>
          <p:nvPr/>
        </p:nvSpPr>
        <p:spPr>
          <a:xfrm>
            <a:off x="9242315" y="1534385"/>
            <a:ext cx="25232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EBMUD, Oakland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FDBCC0B-D839-409D-96B7-D3F8826B2A4C}"/>
              </a:ext>
            </a:extLst>
          </p:cNvPr>
          <p:cNvSpPr txBox="1"/>
          <p:nvPr/>
        </p:nvSpPr>
        <p:spPr>
          <a:xfrm>
            <a:off x="9552642" y="4746678"/>
            <a:ext cx="1537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SSFWQCP, SSF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EC6C2B7-88F4-4CCF-AFE0-C10C29EEB6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40103" y="3741006"/>
            <a:ext cx="2362201" cy="106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787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LMCHARTIMG" val="TLMCHARTIMG"/>
  <p:tag name="FILEPATH" val="C:\Users\hgans\Documents\My Timelines\O2E project schedule.tlm4"/>
  <p:tag name="CHARTID" val="1511086289"/>
  <p:tag name="DATETIME" val="2018-10-09 22:22:07Z"/>
  <p:tag name="AUTOUPDATE" val="0"/>
</p:tagLst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21352</TotalTime>
  <Words>1084</Words>
  <Application>Microsoft Office PowerPoint</Application>
  <PresentationFormat>Widescreen</PresentationFormat>
  <Paragraphs>248</Paragraphs>
  <Slides>26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Arial Narrow</vt:lpstr>
      <vt:lpstr>Calibri</vt:lpstr>
      <vt:lpstr>Trebuchet MS</vt:lpstr>
      <vt:lpstr>Wingdings 3</vt:lpstr>
      <vt:lpstr>Facet</vt:lpstr>
      <vt:lpstr>ZERO ORGANICS TO LANDFILL  Hilary Gans CBA 11/13/20 hgans@rethinkwaste.org</vt:lpstr>
      <vt:lpstr>SBWMA Environmental Goals:        “Triple-Zero”</vt:lpstr>
      <vt:lpstr>California  Mandates to Reduce Methane from Organics </vt:lpstr>
      <vt:lpstr>Solid Waste Sector Goals &amp; Gaps</vt:lpstr>
      <vt:lpstr>Organics: Largest % of Waste Stream</vt:lpstr>
      <vt:lpstr>Barriers to Increasing Organics AD</vt:lpstr>
      <vt:lpstr>MSW Preprocessing &amp; Contamination</vt:lpstr>
      <vt:lpstr>PowerPoint Presentation</vt:lpstr>
      <vt:lpstr>O2E Process and Partnerships</vt:lpstr>
      <vt:lpstr>Organics to Energy (O2E) Process</vt:lpstr>
      <vt:lpstr>O2E Pilot Equipment at Shoreway</vt:lpstr>
      <vt:lpstr>O2E Pilot Expense &amp; Source of Funds</vt:lpstr>
      <vt:lpstr>Organics-to-Energy (O2E) ProJet Phasing</vt:lpstr>
      <vt:lpstr>Full-O2E w/ MSW Sort System </vt:lpstr>
      <vt:lpstr>O2E Benefits (Diversion, Green Energy, and GHG)</vt:lpstr>
      <vt:lpstr>Benefits of Solid Waste/WWTP Partnership</vt:lpstr>
      <vt:lpstr>The O2E project represents the single greatest action  that the RethinkWaste can take  to mitigate GHG &amp; climate change</vt:lpstr>
      <vt:lpstr>PowerPoint Presentation</vt:lpstr>
      <vt:lpstr>PowerPoint Presentation</vt:lpstr>
      <vt:lpstr>O2E Full-System Projected Overall SBWMA Diversion</vt:lpstr>
      <vt:lpstr>O2E Pilot Project - Financial Summary</vt:lpstr>
      <vt:lpstr>SBWMA Technology Partner - Anaergia  </vt:lpstr>
      <vt:lpstr>PowerPoint Presentation</vt:lpstr>
      <vt:lpstr>PowerPoint Presentation</vt:lpstr>
      <vt:lpstr>O2E Full-Project Financial Summary</vt:lpstr>
      <vt:lpstr>O2E Implementation Schedule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hilary gans</dc:creator>
  <cp:lastModifiedBy>Hilary Gans</cp:lastModifiedBy>
  <cp:revision>311</cp:revision>
  <cp:lastPrinted>2018-10-25T00:32:24Z</cp:lastPrinted>
  <dcterms:created xsi:type="dcterms:W3CDTF">2018-10-01T20:02:37Z</dcterms:created>
  <dcterms:modified xsi:type="dcterms:W3CDTF">2020-11-12T19:48:15Z</dcterms:modified>
</cp:coreProperties>
</file>